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51"/>
  </p:notesMasterIdLst>
  <p:sldIdLst>
    <p:sldId id="256" r:id="rId2"/>
    <p:sldId id="409" r:id="rId3"/>
    <p:sldId id="264" r:id="rId4"/>
    <p:sldId id="388" r:id="rId5"/>
    <p:sldId id="403" r:id="rId6"/>
    <p:sldId id="258" r:id="rId7"/>
    <p:sldId id="260" r:id="rId8"/>
    <p:sldId id="410" r:id="rId9"/>
    <p:sldId id="393" r:id="rId10"/>
    <p:sldId id="411" r:id="rId11"/>
    <p:sldId id="394" r:id="rId12"/>
    <p:sldId id="395" r:id="rId13"/>
    <p:sldId id="387" r:id="rId14"/>
    <p:sldId id="389" r:id="rId15"/>
    <p:sldId id="390" r:id="rId16"/>
    <p:sldId id="401" r:id="rId17"/>
    <p:sldId id="444" r:id="rId18"/>
    <p:sldId id="445" r:id="rId19"/>
    <p:sldId id="369" r:id="rId20"/>
    <p:sldId id="396" r:id="rId21"/>
    <p:sldId id="371" r:id="rId22"/>
    <p:sldId id="296" r:id="rId23"/>
    <p:sldId id="297" r:id="rId24"/>
    <p:sldId id="299" r:id="rId25"/>
    <p:sldId id="287" r:id="rId26"/>
    <p:sldId id="301" r:id="rId27"/>
    <p:sldId id="442" r:id="rId28"/>
    <p:sldId id="443" r:id="rId29"/>
    <p:sldId id="446" r:id="rId30"/>
    <p:sldId id="342" r:id="rId31"/>
    <p:sldId id="343" r:id="rId32"/>
    <p:sldId id="364" r:id="rId33"/>
    <p:sldId id="405" r:id="rId34"/>
    <p:sldId id="402" r:id="rId35"/>
    <p:sldId id="404" r:id="rId36"/>
    <p:sldId id="406" r:id="rId37"/>
    <p:sldId id="407" r:id="rId38"/>
    <p:sldId id="440" r:id="rId39"/>
    <p:sldId id="441" r:id="rId40"/>
    <p:sldId id="447" r:id="rId41"/>
    <p:sldId id="408" r:id="rId42"/>
    <p:sldId id="453" r:id="rId43"/>
    <p:sldId id="454" r:id="rId44"/>
    <p:sldId id="448" r:id="rId45"/>
    <p:sldId id="431" r:id="rId46"/>
    <p:sldId id="437" r:id="rId47"/>
    <p:sldId id="433" r:id="rId48"/>
    <p:sldId id="435" r:id="rId49"/>
    <p:sldId id="438" r:id="rId5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33CC33"/>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p:cViewPr varScale="1">
        <p:scale>
          <a:sx n="70" d="100"/>
          <a:sy n="70" d="100"/>
        </p:scale>
        <p:origin x="1204" y="60"/>
      </p:cViewPr>
      <p:guideLst>
        <p:guide orient="horz" pos="2160"/>
        <p:guide pos="2880"/>
      </p:guideLst>
    </p:cSldViewPr>
  </p:slideViewPr>
  <p:notesTextViewPr>
    <p:cViewPr>
      <p:scale>
        <a:sx n="100" d="100"/>
        <a:sy n="100" d="100"/>
      </p:scale>
      <p:origin x="0" y="0"/>
    </p:cViewPr>
  </p:notesTextViewPr>
  <p:sorterViewPr>
    <p:cViewPr>
      <p:scale>
        <a:sx n="75" d="100"/>
        <a:sy n="75" d="100"/>
      </p:scale>
      <p:origin x="0" y="-160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5106" name="Rectangle 2">
            <a:extLst>
              <a:ext uri="{FF2B5EF4-FFF2-40B4-BE49-F238E27FC236}">
                <a16:creationId xmlns:a16="http://schemas.microsoft.com/office/drawing/2014/main" id="{E6984952-0392-BC6C-692A-6D459E06BC9E}"/>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defRPr>
            </a:lvl1pPr>
          </a:lstStyle>
          <a:p>
            <a:pPr>
              <a:defRPr/>
            </a:pPr>
            <a:endParaRPr lang="en-US"/>
          </a:p>
        </p:txBody>
      </p:sp>
      <p:sp>
        <p:nvSpPr>
          <p:cNvPr id="175107" name="Rectangle 3">
            <a:extLst>
              <a:ext uri="{FF2B5EF4-FFF2-40B4-BE49-F238E27FC236}">
                <a16:creationId xmlns:a16="http://schemas.microsoft.com/office/drawing/2014/main" id="{07C7C587-C4DC-66DB-2DAA-2338CF3354F9}"/>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defRPr>
            </a:lvl1pPr>
          </a:lstStyle>
          <a:p>
            <a:pPr>
              <a:defRPr/>
            </a:pPr>
            <a:endParaRPr lang="en-US"/>
          </a:p>
        </p:txBody>
      </p:sp>
      <p:sp>
        <p:nvSpPr>
          <p:cNvPr id="34820" name="Rectangle 4">
            <a:extLst>
              <a:ext uri="{FF2B5EF4-FFF2-40B4-BE49-F238E27FC236}">
                <a16:creationId xmlns:a16="http://schemas.microsoft.com/office/drawing/2014/main" id="{A342A26F-FEC4-EFBC-D08E-D15ED23017CD}"/>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a:extLst>
        </p:spPr>
      </p:sp>
      <p:sp>
        <p:nvSpPr>
          <p:cNvPr id="175109" name="Rectangle 5">
            <a:extLst>
              <a:ext uri="{FF2B5EF4-FFF2-40B4-BE49-F238E27FC236}">
                <a16:creationId xmlns:a16="http://schemas.microsoft.com/office/drawing/2014/main" id="{385F37EF-D9DF-5BBD-5097-0535F26CB5C0}"/>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5110" name="Rectangle 6">
            <a:extLst>
              <a:ext uri="{FF2B5EF4-FFF2-40B4-BE49-F238E27FC236}">
                <a16:creationId xmlns:a16="http://schemas.microsoft.com/office/drawing/2014/main" id="{6DE76073-9E3E-5075-4247-205DA7D15BDF}"/>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defRPr>
            </a:lvl1pPr>
          </a:lstStyle>
          <a:p>
            <a:pPr>
              <a:defRPr/>
            </a:pPr>
            <a:endParaRPr lang="en-US"/>
          </a:p>
        </p:txBody>
      </p:sp>
      <p:sp>
        <p:nvSpPr>
          <p:cNvPr id="175111" name="Rectangle 7">
            <a:extLst>
              <a:ext uri="{FF2B5EF4-FFF2-40B4-BE49-F238E27FC236}">
                <a16:creationId xmlns:a16="http://schemas.microsoft.com/office/drawing/2014/main" id="{A09AEDDA-7218-09D9-B7C6-C83A86D78646}"/>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22887161-D7BB-4A1D-868C-C87279D925D6}"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553362B6-1BAD-C7A9-3836-92FD16681A42}"/>
              </a:ext>
            </a:extLst>
          </p:cNvPr>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8AEF7A2F-A2D9-473B-9FAF-B8C7B1D57240}" type="slidenum">
              <a:rPr lang="en-US" altLang="en-US"/>
              <a:pPr>
                <a:spcBef>
                  <a:spcPct val="0"/>
                </a:spcBef>
              </a:pPr>
              <a:t>1</a:t>
            </a:fld>
            <a:endParaRPr lang="en-US" altLang="en-US"/>
          </a:p>
        </p:txBody>
      </p:sp>
      <p:sp>
        <p:nvSpPr>
          <p:cNvPr id="35843" name="Rectangle 2">
            <a:extLst>
              <a:ext uri="{FF2B5EF4-FFF2-40B4-BE49-F238E27FC236}">
                <a16:creationId xmlns:a16="http://schemas.microsoft.com/office/drawing/2014/main" id="{DE4870B4-EB28-2EC0-F72D-1B30BD0C13DB}"/>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736F6768-A165-B28A-6828-AEE7116B6261}"/>
              </a:ext>
            </a:extLst>
          </p:cNvPr>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E372E04D-E40C-D9A0-245E-B21BD8F5A511}"/>
              </a:ext>
            </a:extLst>
          </p:cNvPr>
          <p:cNvSpPr>
            <a:spLocks noGrp="1" noRot="1" noChangeAspect="1" noTextEdit="1"/>
          </p:cNvSpPr>
          <p:nvPr>
            <p:ph type="sldImg"/>
          </p:nvPr>
        </p:nvSpPr>
        <p:spPr>
          <a:ln/>
        </p:spPr>
      </p:sp>
      <p:sp>
        <p:nvSpPr>
          <p:cNvPr id="45059" name="Notes Placeholder 2">
            <a:extLst>
              <a:ext uri="{FF2B5EF4-FFF2-40B4-BE49-F238E27FC236}">
                <a16:creationId xmlns:a16="http://schemas.microsoft.com/office/drawing/2014/main" id="{A3EE1BC1-2CF5-BC02-3241-26F92D717EFF}"/>
              </a:ext>
            </a:extLst>
          </p:cNvPr>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p>
        </p:txBody>
      </p:sp>
      <p:sp>
        <p:nvSpPr>
          <p:cNvPr id="45060" name="Slide Number Placeholder 3">
            <a:extLst>
              <a:ext uri="{FF2B5EF4-FFF2-40B4-BE49-F238E27FC236}">
                <a16:creationId xmlns:a16="http://schemas.microsoft.com/office/drawing/2014/main" id="{40D8E519-55C6-0AE5-285D-9BC18267FB18}"/>
              </a:ext>
            </a:extLst>
          </p:cNvPr>
          <p:cNvSpPr>
            <a:spLocks noGrp="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04046C91-AD5C-4E30-B168-CECF9A6BA34A}" type="slidenum">
              <a:rPr lang="en-US" altLang="en-US"/>
              <a:pPr>
                <a:spcBef>
                  <a:spcPct val="0"/>
                </a:spcBef>
              </a:pPr>
              <a:t>19</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6F581E60-2C4C-D1B3-B943-EE38C698A23D}"/>
              </a:ext>
            </a:extLst>
          </p:cNvPr>
          <p:cNvSpPr>
            <a:spLocks noGrp="1" noRot="1" noChangeAspect="1" noTextEdit="1"/>
          </p:cNvSpPr>
          <p:nvPr>
            <p:ph type="sldImg"/>
          </p:nvPr>
        </p:nvSpPr>
        <p:spPr>
          <a:ln/>
        </p:spPr>
      </p:sp>
      <p:sp>
        <p:nvSpPr>
          <p:cNvPr id="47107" name="Notes Placeholder 2">
            <a:extLst>
              <a:ext uri="{FF2B5EF4-FFF2-40B4-BE49-F238E27FC236}">
                <a16:creationId xmlns:a16="http://schemas.microsoft.com/office/drawing/2014/main" id="{B281E75E-2B8E-6C55-8FCF-08341B335F87}"/>
              </a:ext>
            </a:extLst>
          </p:cNvPr>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p>
        </p:txBody>
      </p:sp>
      <p:sp>
        <p:nvSpPr>
          <p:cNvPr id="47108" name="Slide Number Placeholder 3">
            <a:extLst>
              <a:ext uri="{FF2B5EF4-FFF2-40B4-BE49-F238E27FC236}">
                <a16:creationId xmlns:a16="http://schemas.microsoft.com/office/drawing/2014/main" id="{BEEF0123-8163-2D9C-152F-8FBC5E6BFC65}"/>
              </a:ext>
            </a:extLst>
          </p:cNvPr>
          <p:cNvSpPr>
            <a:spLocks noGrp="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102AB6B4-58D2-411B-A2B3-98C5090FE78A}" type="slidenum">
              <a:rPr lang="en-US" altLang="en-US"/>
              <a:pPr>
                <a:spcBef>
                  <a:spcPct val="0"/>
                </a:spcBef>
              </a:pPr>
              <a:t>21</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23521CE9-6D22-7BDD-62B0-674CA60C9BA6}"/>
              </a:ext>
            </a:extLst>
          </p:cNvPr>
          <p:cNvSpPr>
            <a:spLocks noGrp="1" noRot="1" noChangeAspect="1" noTextEdit="1"/>
          </p:cNvSpPr>
          <p:nvPr>
            <p:ph type="sldImg"/>
          </p:nvPr>
        </p:nvSpPr>
        <p:spPr>
          <a:ln/>
        </p:spPr>
      </p:sp>
      <p:sp>
        <p:nvSpPr>
          <p:cNvPr id="51203" name="Notes Placeholder 2">
            <a:extLst>
              <a:ext uri="{FF2B5EF4-FFF2-40B4-BE49-F238E27FC236}">
                <a16:creationId xmlns:a16="http://schemas.microsoft.com/office/drawing/2014/main" id="{1DB992BD-F351-6A65-5170-8DFB79D8BF57}"/>
              </a:ext>
            </a:extLst>
          </p:cNvPr>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p>
        </p:txBody>
      </p:sp>
      <p:sp>
        <p:nvSpPr>
          <p:cNvPr id="51204" name="Slide Number Placeholder 3">
            <a:extLst>
              <a:ext uri="{FF2B5EF4-FFF2-40B4-BE49-F238E27FC236}">
                <a16:creationId xmlns:a16="http://schemas.microsoft.com/office/drawing/2014/main" id="{D602C2AA-BD2F-A1F8-C853-38CB27FB2BC6}"/>
              </a:ext>
            </a:extLst>
          </p:cNvPr>
          <p:cNvSpPr>
            <a:spLocks noGrp="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7756146A-1A22-46DB-9920-A3970EEA5A82}" type="slidenum">
              <a:rPr lang="en-US" altLang="en-US"/>
              <a:pPr>
                <a:spcBef>
                  <a:spcPct val="0"/>
                </a:spcBef>
              </a:pPr>
              <a:t>22</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AB798A91-3419-38D0-4E76-C4F82A71F36A}"/>
              </a:ext>
            </a:extLst>
          </p:cNvPr>
          <p:cNvSpPr>
            <a:spLocks noGrp="1" noRot="1" noChangeAspect="1" noTextEdit="1"/>
          </p:cNvSpPr>
          <p:nvPr>
            <p:ph type="sldImg"/>
          </p:nvPr>
        </p:nvSpPr>
        <p:spPr>
          <a:ln/>
        </p:spPr>
      </p:sp>
      <p:sp>
        <p:nvSpPr>
          <p:cNvPr id="52227" name="Notes Placeholder 2">
            <a:extLst>
              <a:ext uri="{FF2B5EF4-FFF2-40B4-BE49-F238E27FC236}">
                <a16:creationId xmlns:a16="http://schemas.microsoft.com/office/drawing/2014/main" id="{F5F68472-A7FB-0E0C-CDA1-EBE265FCF74F}"/>
              </a:ext>
            </a:extLst>
          </p:cNvPr>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p>
        </p:txBody>
      </p:sp>
      <p:sp>
        <p:nvSpPr>
          <p:cNvPr id="52228" name="Slide Number Placeholder 3">
            <a:extLst>
              <a:ext uri="{FF2B5EF4-FFF2-40B4-BE49-F238E27FC236}">
                <a16:creationId xmlns:a16="http://schemas.microsoft.com/office/drawing/2014/main" id="{4E4F6581-0F20-8B76-A501-0A8503D10028}"/>
              </a:ext>
            </a:extLst>
          </p:cNvPr>
          <p:cNvSpPr>
            <a:spLocks noGrp="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85A1FF93-0611-4F41-AA81-EB40C25A0AD1}" type="slidenum">
              <a:rPr lang="en-US" altLang="en-US"/>
              <a:pPr>
                <a:spcBef>
                  <a:spcPct val="0"/>
                </a:spcBef>
              </a:pPr>
              <a:t>23</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30C5F47C-5B53-E79D-2947-001400BF7C31}"/>
              </a:ext>
            </a:extLst>
          </p:cNvPr>
          <p:cNvSpPr>
            <a:spLocks noGrp="1" noRot="1" noChangeAspect="1" noTextEdit="1"/>
          </p:cNvSpPr>
          <p:nvPr>
            <p:ph type="sldImg"/>
          </p:nvPr>
        </p:nvSpPr>
        <p:spPr>
          <a:ln/>
        </p:spPr>
      </p:sp>
      <p:sp>
        <p:nvSpPr>
          <p:cNvPr id="53251" name="Notes Placeholder 2">
            <a:extLst>
              <a:ext uri="{FF2B5EF4-FFF2-40B4-BE49-F238E27FC236}">
                <a16:creationId xmlns:a16="http://schemas.microsoft.com/office/drawing/2014/main" id="{2E761E3A-2774-54EA-A8F4-73AD9E3B9EF4}"/>
              </a:ext>
            </a:extLst>
          </p:cNvPr>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p>
        </p:txBody>
      </p:sp>
      <p:sp>
        <p:nvSpPr>
          <p:cNvPr id="53252" name="Slide Number Placeholder 3">
            <a:extLst>
              <a:ext uri="{FF2B5EF4-FFF2-40B4-BE49-F238E27FC236}">
                <a16:creationId xmlns:a16="http://schemas.microsoft.com/office/drawing/2014/main" id="{0325D807-A8B8-C383-25E6-EF73813F679B}"/>
              </a:ext>
            </a:extLst>
          </p:cNvPr>
          <p:cNvSpPr>
            <a:spLocks noGrp="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E31E3A7F-B6E7-4211-A8FB-614B8F058F1F}" type="slidenum">
              <a:rPr lang="en-US" altLang="en-US"/>
              <a:pPr>
                <a:spcBef>
                  <a:spcPct val="0"/>
                </a:spcBef>
              </a:pPr>
              <a:t>24</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80A779E3-22E2-0B0E-3AE5-029ACCEB13B7}"/>
              </a:ext>
            </a:extLst>
          </p:cNvPr>
          <p:cNvSpPr>
            <a:spLocks noGrp="1" noRot="1" noChangeAspect="1" noTextEdit="1"/>
          </p:cNvSpPr>
          <p:nvPr>
            <p:ph type="sldImg"/>
          </p:nvPr>
        </p:nvSpPr>
        <p:spPr>
          <a:ln/>
        </p:spPr>
      </p:sp>
      <p:sp>
        <p:nvSpPr>
          <p:cNvPr id="54275" name="Notes Placeholder 2">
            <a:extLst>
              <a:ext uri="{FF2B5EF4-FFF2-40B4-BE49-F238E27FC236}">
                <a16:creationId xmlns:a16="http://schemas.microsoft.com/office/drawing/2014/main" id="{EC13B2D6-F22C-9AF2-C525-7CE48B0EC3B8}"/>
              </a:ext>
            </a:extLst>
          </p:cNvPr>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p>
        </p:txBody>
      </p:sp>
      <p:sp>
        <p:nvSpPr>
          <p:cNvPr id="54276" name="Slide Number Placeholder 3">
            <a:extLst>
              <a:ext uri="{FF2B5EF4-FFF2-40B4-BE49-F238E27FC236}">
                <a16:creationId xmlns:a16="http://schemas.microsoft.com/office/drawing/2014/main" id="{A575846C-07BE-DAD9-C809-236A3B502A14}"/>
              </a:ext>
            </a:extLst>
          </p:cNvPr>
          <p:cNvSpPr>
            <a:spLocks noGrp="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8CD733ED-38F0-48AD-BAA9-783E2590276C}" type="slidenum">
              <a:rPr lang="en-US" altLang="en-US"/>
              <a:pPr>
                <a:spcBef>
                  <a:spcPct val="0"/>
                </a:spcBef>
              </a:pPr>
              <a:t>25</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id="{5BF4E108-4C75-11D8-CD67-1319146746D4}"/>
              </a:ext>
            </a:extLst>
          </p:cNvPr>
          <p:cNvSpPr>
            <a:spLocks noGrp="1" noRot="1" noChangeAspect="1" noTextEdit="1"/>
          </p:cNvSpPr>
          <p:nvPr>
            <p:ph type="sldImg"/>
          </p:nvPr>
        </p:nvSpPr>
        <p:spPr>
          <a:ln/>
        </p:spPr>
      </p:sp>
      <p:sp>
        <p:nvSpPr>
          <p:cNvPr id="55299" name="Notes Placeholder 2">
            <a:extLst>
              <a:ext uri="{FF2B5EF4-FFF2-40B4-BE49-F238E27FC236}">
                <a16:creationId xmlns:a16="http://schemas.microsoft.com/office/drawing/2014/main" id="{CD5128AA-64B4-914B-D119-CA3D4795ECAF}"/>
              </a:ext>
            </a:extLst>
          </p:cNvPr>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p>
        </p:txBody>
      </p:sp>
      <p:sp>
        <p:nvSpPr>
          <p:cNvPr id="55300" name="Slide Number Placeholder 3">
            <a:extLst>
              <a:ext uri="{FF2B5EF4-FFF2-40B4-BE49-F238E27FC236}">
                <a16:creationId xmlns:a16="http://schemas.microsoft.com/office/drawing/2014/main" id="{81622406-ECCD-C629-1B52-6DF3CD7EEBFD}"/>
              </a:ext>
            </a:extLst>
          </p:cNvPr>
          <p:cNvSpPr>
            <a:spLocks noGrp="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A86F8B6F-E8B2-4F2D-8E48-C9B016D660A2}" type="slidenum">
              <a:rPr lang="en-US" altLang="en-US"/>
              <a:pPr>
                <a:spcBef>
                  <a:spcPct val="0"/>
                </a:spcBef>
              </a:pPr>
              <a:t>26</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8741753D-ED79-CC12-C45F-2F98301FED65}"/>
              </a:ext>
            </a:extLst>
          </p:cNvPr>
          <p:cNvSpPr>
            <a:spLocks noGrp="1" noRot="1" noChangeAspect="1" noTextEdit="1"/>
          </p:cNvSpPr>
          <p:nvPr>
            <p:ph type="sldImg"/>
          </p:nvPr>
        </p:nvSpPr>
        <p:spPr>
          <a:ln/>
        </p:spPr>
      </p:sp>
      <p:sp>
        <p:nvSpPr>
          <p:cNvPr id="60419" name="Notes Placeholder 2">
            <a:extLst>
              <a:ext uri="{FF2B5EF4-FFF2-40B4-BE49-F238E27FC236}">
                <a16:creationId xmlns:a16="http://schemas.microsoft.com/office/drawing/2014/main" id="{9F80F73A-2894-DBFF-721A-07DF7095CC3C}"/>
              </a:ext>
            </a:extLst>
          </p:cNvPr>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p>
        </p:txBody>
      </p:sp>
      <p:sp>
        <p:nvSpPr>
          <p:cNvPr id="60420" name="Slide Number Placeholder 3">
            <a:extLst>
              <a:ext uri="{FF2B5EF4-FFF2-40B4-BE49-F238E27FC236}">
                <a16:creationId xmlns:a16="http://schemas.microsoft.com/office/drawing/2014/main" id="{5BE0B7FF-CD35-3BB5-7255-D5C7EE8EC059}"/>
              </a:ext>
            </a:extLst>
          </p:cNvPr>
          <p:cNvSpPr>
            <a:spLocks noGrp="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4C9419FD-A072-4A62-B77B-833C046D94C4}" type="slidenum">
              <a:rPr lang="en-US" altLang="en-US"/>
              <a:pPr>
                <a:spcBef>
                  <a:spcPct val="0"/>
                </a:spcBef>
              </a:pPr>
              <a:t>30</a:t>
            </a:fld>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AF8A880D-718D-57E2-F2CB-B739AA442B4D}"/>
              </a:ext>
            </a:extLst>
          </p:cNvPr>
          <p:cNvSpPr>
            <a:spLocks noGrp="1" noRot="1" noChangeAspect="1" noTextEdit="1"/>
          </p:cNvSpPr>
          <p:nvPr>
            <p:ph type="sldImg"/>
          </p:nvPr>
        </p:nvSpPr>
        <p:spPr>
          <a:ln/>
        </p:spPr>
      </p:sp>
      <p:sp>
        <p:nvSpPr>
          <p:cNvPr id="61443" name="Notes Placeholder 2">
            <a:extLst>
              <a:ext uri="{FF2B5EF4-FFF2-40B4-BE49-F238E27FC236}">
                <a16:creationId xmlns:a16="http://schemas.microsoft.com/office/drawing/2014/main" id="{A1964446-1FDA-829B-9C97-B5330BACDC23}"/>
              </a:ext>
            </a:extLst>
          </p:cNvPr>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p>
        </p:txBody>
      </p:sp>
      <p:sp>
        <p:nvSpPr>
          <p:cNvPr id="61444" name="Slide Number Placeholder 3">
            <a:extLst>
              <a:ext uri="{FF2B5EF4-FFF2-40B4-BE49-F238E27FC236}">
                <a16:creationId xmlns:a16="http://schemas.microsoft.com/office/drawing/2014/main" id="{A424D647-E93F-864E-0B79-FD02A107AFF9}"/>
              </a:ext>
            </a:extLst>
          </p:cNvPr>
          <p:cNvSpPr>
            <a:spLocks noGrp="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A8B41736-6C35-4CBF-89D8-63254F7FC33B}" type="slidenum">
              <a:rPr lang="en-US" altLang="en-US"/>
              <a:pPr>
                <a:spcBef>
                  <a:spcPct val="0"/>
                </a:spcBef>
              </a:pPr>
              <a:t>31</a:t>
            </a:fld>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1184111F-8C4E-7CDB-D494-E48CC4A12ED4}"/>
              </a:ext>
            </a:extLst>
          </p:cNvPr>
          <p:cNvSpPr>
            <a:spLocks noGrp="1" noRot="1" noChangeAspect="1" noTextEdit="1"/>
          </p:cNvSpPr>
          <p:nvPr>
            <p:ph type="sldImg"/>
          </p:nvPr>
        </p:nvSpPr>
        <p:spPr>
          <a:ln/>
        </p:spPr>
      </p:sp>
      <p:sp>
        <p:nvSpPr>
          <p:cNvPr id="65539" name="Notes Placeholder 2">
            <a:extLst>
              <a:ext uri="{FF2B5EF4-FFF2-40B4-BE49-F238E27FC236}">
                <a16:creationId xmlns:a16="http://schemas.microsoft.com/office/drawing/2014/main" id="{D6A707CF-C4A4-76A0-F4CC-74C7F2EA50FA}"/>
              </a:ext>
            </a:extLst>
          </p:cNvPr>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p>
        </p:txBody>
      </p:sp>
      <p:sp>
        <p:nvSpPr>
          <p:cNvPr id="65540" name="Slide Number Placeholder 3">
            <a:extLst>
              <a:ext uri="{FF2B5EF4-FFF2-40B4-BE49-F238E27FC236}">
                <a16:creationId xmlns:a16="http://schemas.microsoft.com/office/drawing/2014/main" id="{D438FA69-D22D-2E99-6CB8-64F3FAC8007D}"/>
              </a:ext>
            </a:extLst>
          </p:cNvPr>
          <p:cNvSpPr>
            <a:spLocks noGrp="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9A55FA2E-75CE-4608-8DF2-E2217DCCF9B9}" type="slidenum">
              <a:rPr lang="en-US" altLang="en-US"/>
              <a:pPr>
                <a:spcBef>
                  <a:spcPct val="0"/>
                </a:spcBef>
              </a:pPr>
              <a:t>32</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47DDA0AC-6058-EDC8-3906-D87B496D8CC4}"/>
              </a:ext>
            </a:extLst>
          </p:cNvPr>
          <p:cNvSpPr>
            <a:spLocks noGrp="1" noRot="1" noChangeAspect="1" noTextEdit="1"/>
          </p:cNvSpPr>
          <p:nvPr>
            <p:ph type="sldImg"/>
          </p:nvPr>
        </p:nvSpPr>
        <p:spPr>
          <a:ln/>
        </p:spPr>
      </p:sp>
      <p:sp>
        <p:nvSpPr>
          <p:cNvPr id="37891" name="Notes Placeholder 2">
            <a:extLst>
              <a:ext uri="{FF2B5EF4-FFF2-40B4-BE49-F238E27FC236}">
                <a16:creationId xmlns:a16="http://schemas.microsoft.com/office/drawing/2014/main" id="{F3183FC3-72F6-921C-88F7-A76DD94CBBE2}"/>
              </a:ext>
            </a:extLst>
          </p:cNvPr>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p>
        </p:txBody>
      </p:sp>
      <p:sp>
        <p:nvSpPr>
          <p:cNvPr id="37892" name="Slide Number Placeholder 3">
            <a:extLst>
              <a:ext uri="{FF2B5EF4-FFF2-40B4-BE49-F238E27FC236}">
                <a16:creationId xmlns:a16="http://schemas.microsoft.com/office/drawing/2014/main" id="{8A71CE20-DB75-48E6-6630-D2F33594D4D3}"/>
              </a:ext>
            </a:extLst>
          </p:cNvPr>
          <p:cNvSpPr>
            <a:spLocks noGrp="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937881CD-B7A6-427C-BE42-35F803A3660C}" type="slidenum">
              <a:rPr lang="en-US" altLang="en-US"/>
              <a:pPr>
                <a:spcBef>
                  <a:spcPct val="0"/>
                </a:spcBef>
              </a:pPr>
              <a:t>3</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AB847D57-D957-DA9F-9AD8-93B93F39AC42}"/>
              </a:ext>
            </a:extLst>
          </p:cNvPr>
          <p:cNvSpPr>
            <a:spLocks noGrp="1" noRot="1" noChangeAspect="1" noTextEdit="1"/>
          </p:cNvSpPr>
          <p:nvPr>
            <p:ph type="sldImg"/>
          </p:nvPr>
        </p:nvSpPr>
        <p:spPr>
          <a:ln/>
        </p:spPr>
      </p:sp>
      <p:sp>
        <p:nvSpPr>
          <p:cNvPr id="38915" name="Notes Placeholder 2">
            <a:extLst>
              <a:ext uri="{FF2B5EF4-FFF2-40B4-BE49-F238E27FC236}">
                <a16:creationId xmlns:a16="http://schemas.microsoft.com/office/drawing/2014/main" id="{EBCB9269-E35F-7EC5-D74F-E282DF1D85C6}"/>
              </a:ext>
            </a:extLst>
          </p:cNvPr>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p>
        </p:txBody>
      </p:sp>
      <p:sp>
        <p:nvSpPr>
          <p:cNvPr id="38916" name="Slide Number Placeholder 3">
            <a:extLst>
              <a:ext uri="{FF2B5EF4-FFF2-40B4-BE49-F238E27FC236}">
                <a16:creationId xmlns:a16="http://schemas.microsoft.com/office/drawing/2014/main" id="{9111F14A-8465-D28D-F66B-2CF6EE089E90}"/>
              </a:ext>
            </a:extLst>
          </p:cNvPr>
          <p:cNvSpPr>
            <a:spLocks noGrp="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B2094E30-638A-4630-8452-2EE0F64DA2F5}" type="slidenum">
              <a:rPr lang="en-US" altLang="en-US"/>
              <a:pPr>
                <a:spcBef>
                  <a:spcPct val="0"/>
                </a:spcBef>
              </a:pPr>
              <a:t>4</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DA6EB11-0333-F500-AB80-EEEE9A409982}"/>
              </a:ext>
            </a:extLst>
          </p:cNvPr>
          <p:cNvSpPr>
            <a:spLocks noGrp="1" noRot="1" noChangeAspect="1" noTextEdit="1"/>
          </p:cNvSpPr>
          <p:nvPr>
            <p:ph type="sldImg"/>
          </p:nvPr>
        </p:nvSpPr>
        <p:spPr>
          <a:ln/>
        </p:spPr>
      </p:sp>
      <p:sp>
        <p:nvSpPr>
          <p:cNvPr id="39939" name="Notes Placeholder 2">
            <a:extLst>
              <a:ext uri="{FF2B5EF4-FFF2-40B4-BE49-F238E27FC236}">
                <a16:creationId xmlns:a16="http://schemas.microsoft.com/office/drawing/2014/main" id="{6789BD57-BF83-94D2-630D-3542DC11B400}"/>
              </a:ext>
            </a:extLst>
          </p:cNvPr>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p>
        </p:txBody>
      </p:sp>
      <p:sp>
        <p:nvSpPr>
          <p:cNvPr id="39940" name="Slide Number Placeholder 3">
            <a:extLst>
              <a:ext uri="{FF2B5EF4-FFF2-40B4-BE49-F238E27FC236}">
                <a16:creationId xmlns:a16="http://schemas.microsoft.com/office/drawing/2014/main" id="{CE7E3454-005B-7460-5F3B-84AFBD4A6FC6}"/>
              </a:ext>
            </a:extLst>
          </p:cNvPr>
          <p:cNvSpPr>
            <a:spLocks noGrp="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B1D1A4AD-D186-48CA-83FC-B07DDB7B6080}" type="slidenum">
              <a:rPr lang="en-US" altLang="en-US"/>
              <a:pPr>
                <a:spcBef>
                  <a:spcPct val="0"/>
                </a:spcBef>
              </a:pPr>
              <a:t>6</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C27E47B5-6777-8981-703B-016CEF2CD929}"/>
              </a:ext>
            </a:extLst>
          </p:cNvPr>
          <p:cNvSpPr>
            <a:spLocks noGrp="1" noRot="1" noChangeAspect="1" noTextEdit="1"/>
          </p:cNvSpPr>
          <p:nvPr>
            <p:ph type="sldImg"/>
          </p:nvPr>
        </p:nvSpPr>
        <p:spPr>
          <a:ln/>
        </p:spPr>
      </p:sp>
      <p:sp>
        <p:nvSpPr>
          <p:cNvPr id="40963" name="Notes Placeholder 2">
            <a:extLst>
              <a:ext uri="{FF2B5EF4-FFF2-40B4-BE49-F238E27FC236}">
                <a16:creationId xmlns:a16="http://schemas.microsoft.com/office/drawing/2014/main" id="{440A6BC2-8DCC-C3EE-F622-41C89B3D3B30}"/>
              </a:ext>
            </a:extLst>
          </p:cNvPr>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p>
        </p:txBody>
      </p:sp>
      <p:sp>
        <p:nvSpPr>
          <p:cNvPr id="40964" name="Slide Number Placeholder 3">
            <a:extLst>
              <a:ext uri="{FF2B5EF4-FFF2-40B4-BE49-F238E27FC236}">
                <a16:creationId xmlns:a16="http://schemas.microsoft.com/office/drawing/2014/main" id="{8FB271E6-9A48-7126-A594-0DC79F20AFAC}"/>
              </a:ext>
            </a:extLst>
          </p:cNvPr>
          <p:cNvSpPr>
            <a:spLocks noGrp="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B7509195-8F5F-4441-B103-1E7E8AA26E8C}" type="slidenum">
              <a:rPr lang="en-US" altLang="en-US"/>
              <a:pPr>
                <a:spcBef>
                  <a:spcPct val="0"/>
                </a:spcBef>
              </a:pPr>
              <a:t>7</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82A5F64D-45B6-A7B7-CCD9-1D8A996CA7EE}"/>
              </a:ext>
            </a:extLst>
          </p:cNvPr>
          <p:cNvSpPr>
            <a:spLocks noGrp="1" noRot="1" noChangeAspect="1" noTextEdit="1"/>
          </p:cNvSpPr>
          <p:nvPr>
            <p:ph type="sldImg"/>
          </p:nvPr>
        </p:nvSpPr>
        <p:spPr>
          <a:ln/>
        </p:spPr>
      </p:sp>
      <p:sp>
        <p:nvSpPr>
          <p:cNvPr id="41987" name="Notes Placeholder 2">
            <a:extLst>
              <a:ext uri="{FF2B5EF4-FFF2-40B4-BE49-F238E27FC236}">
                <a16:creationId xmlns:a16="http://schemas.microsoft.com/office/drawing/2014/main" id="{E0C8A32F-8840-2491-6A6F-5EE204E43782}"/>
              </a:ext>
            </a:extLst>
          </p:cNvPr>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p>
        </p:txBody>
      </p:sp>
      <p:sp>
        <p:nvSpPr>
          <p:cNvPr id="41988" name="Slide Number Placeholder 3">
            <a:extLst>
              <a:ext uri="{FF2B5EF4-FFF2-40B4-BE49-F238E27FC236}">
                <a16:creationId xmlns:a16="http://schemas.microsoft.com/office/drawing/2014/main" id="{DB617265-CF01-46F2-79C9-8B3BD7153561}"/>
              </a:ext>
            </a:extLst>
          </p:cNvPr>
          <p:cNvSpPr>
            <a:spLocks noGrp="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4013165C-D8F5-4CB0-BE5E-A31F8707ADA3}" type="slidenum">
              <a:rPr lang="en-US" altLang="en-US"/>
              <a:pPr>
                <a:spcBef>
                  <a:spcPct val="0"/>
                </a:spcBef>
              </a:pPr>
              <a:t>13</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A95F5790-3A0E-AD90-5E9A-92805B7B3DEA}"/>
              </a:ext>
            </a:extLst>
          </p:cNvPr>
          <p:cNvSpPr>
            <a:spLocks noGrp="1" noRot="1" noChangeAspect="1" noTextEdit="1"/>
          </p:cNvSpPr>
          <p:nvPr>
            <p:ph type="sldImg"/>
          </p:nvPr>
        </p:nvSpPr>
        <p:spPr>
          <a:ln/>
        </p:spPr>
      </p:sp>
      <p:sp>
        <p:nvSpPr>
          <p:cNvPr id="43011" name="Notes Placeholder 2">
            <a:extLst>
              <a:ext uri="{FF2B5EF4-FFF2-40B4-BE49-F238E27FC236}">
                <a16:creationId xmlns:a16="http://schemas.microsoft.com/office/drawing/2014/main" id="{28F9201B-F123-683B-AE39-EFCE4F1AF6F9}"/>
              </a:ext>
            </a:extLst>
          </p:cNvPr>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p>
        </p:txBody>
      </p:sp>
      <p:sp>
        <p:nvSpPr>
          <p:cNvPr id="43012" name="Slide Number Placeholder 3">
            <a:extLst>
              <a:ext uri="{FF2B5EF4-FFF2-40B4-BE49-F238E27FC236}">
                <a16:creationId xmlns:a16="http://schemas.microsoft.com/office/drawing/2014/main" id="{EC7B3639-61CD-02AD-8EEF-27B15BEBEA63}"/>
              </a:ext>
            </a:extLst>
          </p:cNvPr>
          <p:cNvSpPr>
            <a:spLocks noGrp="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B4708944-6065-49DC-8080-2FC4BB37B1C1}" type="slidenum">
              <a:rPr lang="en-US" altLang="en-US"/>
              <a:pPr>
                <a:spcBef>
                  <a:spcPct val="0"/>
                </a:spcBef>
              </a:pPr>
              <a:t>14</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6C05EE5F-BF7F-9B53-D27F-D43783EE873C}"/>
              </a:ext>
            </a:extLst>
          </p:cNvPr>
          <p:cNvSpPr>
            <a:spLocks noGrp="1" noRot="1" noChangeAspect="1" noTextEdit="1"/>
          </p:cNvSpPr>
          <p:nvPr>
            <p:ph type="sldImg"/>
          </p:nvPr>
        </p:nvSpPr>
        <p:spPr>
          <a:ln/>
        </p:spPr>
      </p:sp>
      <p:sp>
        <p:nvSpPr>
          <p:cNvPr id="44035" name="Notes Placeholder 2">
            <a:extLst>
              <a:ext uri="{FF2B5EF4-FFF2-40B4-BE49-F238E27FC236}">
                <a16:creationId xmlns:a16="http://schemas.microsoft.com/office/drawing/2014/main" id="{13A78DEA-BDF8-D985-9D59-92BD14575009}"/>
              </a:ext>
            </a:extLst>
          </p:cNvPr>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p>
        </p:txBody>
      </p:sp>
      <p:sp>
        <p:nvSpPr>
          <p:cNvPr id="44036" name="Slide Number Placeholder 3">
            <a:extLst>
              <a:ext uri="{FF2B5EF4-FFF2-40B4-BE49-F238E27FC236}">
                <a16:creationId xmlns:a16="http://schemas.microsoft.com/office/drawing/2014/main" id="{CFFF4E7B-6334-B8BC-E2E4-B702A12C8B96}"/>
              </a:ext>
            </a:extLst>
          </p:cNvPr>
          <p:cNvSpPr>
            <a:spLocks noGrp="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D91A2571-F1D8-4898-8B14-01FEE6035244}" type="slidenum">
              <a:rPr lang="en-US" altLang="en-US"/>
              <a:pPr>
                <a:spcBef>
                  <a:spcPct val="0"/>
                </a:spcBef>
              </a:pPr>
              <a:t>15</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CA80FD3C-A481-2C93-9E4C-B0EB8BF08C5D}"/>
              </a:ext>
            </a:extLst>
          </p:cNvPr>
          <p:cNvSpPr>
            <a:spLocks noGrp="1" noRot="1" noChangeAspect="1" noTextEdit="1"/>
          </p:cNvSpPr>
          <p:nvPr>
            <p:ph type="sldImg"/>
          </p:nvPr>
        </p:nvSpPr>
        <p:spPr>
          <a:ln/>
        </p:spPr>
      </p:sp>
      <p:sp>
        <p:nvSpPr>
          <p:cNvPr id="49155" name="Notes Placeholder 2">
            <a:extLst>
              <a:ext uri="{FF2B5EF4-FFF2-40B4-BE49-F238E27FC236}">
                <a16:creationId xmlns:a16="http://schemas.microsoft.com/office/drawing/2014/main" id="{AE866176-7779-F8F4-C849-9872A9D73EE9}"/>
              </a:ext>
            </a:extLst>
          </p:cNvPr>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p>
        </p:txBody>
      </p:sp>
      <p:sp>
        <p:nvSpPr>
          <p:cNvPr id="49156" name="Slide Number Placeholder 3">
            <a:extLst>
              <a:ext uri="{FF2B5EF4-FFF2-40B4-BE49-F238E27FC236}">
                <a16:creationId xmlns:a16="http://schemas.microsoft.com/office/drawing/2014/main" id="{72F2A4E4-E022-5D63-564D-1E5A1336C491}"/>
              </a:ext>
            </a:extLst>
          </p:cNvPr>
          <p:cNvSpPr>
            <a:spLocks noGrp="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EF56A848-76FD-4102-B685-F7B2283B2119}" type="slidenum">
              <a:rPr lang="en-US" altLang="en-US"/>
              <a:pPr>
                <a:spcBef>
                  <a:spcPct val="0"/>
                </a:spcBef>
              </a:pPr>
              <a:t>16</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Freeform 7">
            <a:extLst>
              <a:ext uri="{FF2B5EF4-FFF2-40B4-BE49-F238E27FC236}">
                <a16:creationId xmlns:a16="http://schemas.microsoft.com/office/drawing/2014/main" id="{E976B2FB-9576-885A-5C04-B75F2DB44053}"/>
              </a:ext>
            </a:extLst>
          </p:cNvPr>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 name="Line 8">
            <a:extLst>
              <a:ext uri="{FF2B5EF4-FFF2-40B4-BE49-F238E27FC236}">
                <a16:creationId xmlns:a16="http://schemas.microsoft.com/office/drawing/2014/main" id="{B9BEA9F3-D5E8-9787-969F-0910777FFC52}"/>
              </a:ext>
            </a:extLst>
          </p:cNvPr>
          <p:cNvSpPr>
            <a:spLocks noChangeShapeType="1"/>
          </p:cNvSpPr>
          <p:nvPr/>
        </p:nvSpPr>
        <p:spPr bwMode="auto">
          <a:xfrm>
            <a:off x="1981200" y="3962400"/>
            <a:ext cx="6511925"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en-US">
              <a:latin typeface="Arial" charset="0"/>
              <a:ea typeface="ＭＳ Ｐゴシック" charset="0"/>
            </a:endParaRPr>
          </a:p>
        </p:txBody>
      </p:sp>
      <p:sp>
        <p:nvSpPr>
          <p:cNvPr id="169986" name="Rectangle 2"/>
          <p:cNvSpPr>
            <a:spLocks noGrp="1" noChangeArrowheads="1"/>
          </p:cNvSpPr>
          <p:nvPr>
            <p:ph type="ctrTitle"/>
          </p:nvPr>
        </p:nvSpPr>
        <p:spPr>
          <a:xfrm>
            <a:off x="914400" y="1524000"/>
            <a:ext cx="7623175" cy="1752600"/>
          </a:xfrm>
        </p:spPr>
        <p:txBody>
          <a:bodyPr/>
          <a:lstStyle>
            <a:lvl1pPr>
              <a:defRPr sz="5000"/>
            </a:lvl1pPr>
          </a:lstStyle>
          <a:p>
            <a:pPr lvl="0"/>
            <a:r>
              <a:rPr lang="en-US" altLang="en-US" noProof="0"/>
              <a:t>Click to edit Master title style</a:t>
            </a:r>
          </a:p>
        </p:txBody>
      </p:sp>
      <p:sp>
        <p:nvSpPr>
          <p:cNvPr id="169987"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pPr lvl="0"/>
            <a:r>
              <a:rPr lang="en-US" altLang="en-US" noProof="0"/>
              <a:t>Click to edit Master subtitle style</a:t>
            </a:r>
          </a:p>
        </p:txBody>
      </p:sp>
      <p:sp>
        <p:nvSpPr>
          <p:cNvPr id="4" name="Rectangle 4">
            <a:extLst>
              <a:ext uri="{FF2B5EF4-FFF2-40B4-BE49-F238E27FC236}">
                <a16:creationId xmlns:a16="http://schemas.microsoft.com/office/drawing/2014/main" id="{8E6A90A7-BD55-B29B-2223-670193526FE0}"/>
              </a:ext>
            </a:extLst>
          </p:cNvPr>
          <p:cNvSpPr>
            <a:spLocks noGrp="1" noChangeArrowheads="1"/>
          </p:cNvSpPr>
          <p:nvPr>
            <p:ph type="dt" sz="half" idx="10"/>
          </p:nvPr>
        </p:nvSpPr>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980D39E-47E1-BC2F-FA87-420566E97925}"/>
              </a:ext>
            </a:extLst>
          </p:cNvPr>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4758D798-A878-2E87-F85D-8A5E49F49D1E}"/>
              </a:ext>
            </a:extLst>
          </p:cNvPr>
          <p:cNvSpPr>
            <a:spLocks noGrp="1" noChangeArrowheads="1"/>
          </p:cNvSpPr>
          <p:nvPr>
            <p:ph type="sldNum" sz="quarter" idx="12"/>
          </p:nvPr>
        </p:nvSpPr>
        <p:spPr/>
        <p:txBody>
          <a:bodyPr/>
          <a:lstStyle>
            <a:lvl1pPr>
              <a:defRPr/>
            </a:lvl1pPr>
          </a:lstStyle>
          <a:p>
            <a:fld id="{5B3BA589-EEB0-4275-A00F-8255A197C0A4}" type="slidenum">
              <a:rPr lang="en-US" altLang="en-US"/>
              <a:pPr/>
              <a:t>‹#›</a:t>
            </a:fld>
            <a:endParaRPr lang="en-US" altLang="en-US"/>
          </a:p>
        </p:txBody>
      </p:sp>
    </p:spTree>
    <p:extLst>
      <p:ext uri="{BB962C8B-B14F-4D97-AF65-F5344CB8AC3E}">
        <p14:creationId xmlns:p14="http://schemas.microsoft.com/office/powerpoint/2010/main" val="609120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76E9EF6-E792-6C12-D9FA-E9A7EE0CCCE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F9FF652D-027D-726D-E864-D69A2BE1E3A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4999E1C5-9114-BD97-EEAC-77AC28F4C51B}"/>
              </a:ext>
            </a:extLst>
          </p:cNvPr>
          <p:cNvSpPr>
            <a:spLocks noGrp="1" noChangeArrowheads="1"/>
          </p:cNvSpPr>
          <p:nvPr>
            <p:ph type="sldNum" sz="quarter" idx="12"/>
          </p:nvPr>
        </p:nvSpPr>
        <p:spPr>
          <a:ln/>
        </p:spPr>
        <p:txBody>
          <a:bodyPr/>
          <a:lstStyle>
            <a:lvl1pPr>
              <a:defRPr/>
            </a:lvl1pPr>
          </a:lstStyle>
          <a:p>
            <a:fld id="{F69DD8DC-8A64-4F38-A16E-DE63957EB926}" type="slidenum">
              <a:rPr lang="en-US" altLang="en-US"/>
              <a:pPr/>
              <a:t>‹#›</a:t>
            </a:fld>
            <a:endParaRPr lang="en-US" altLang="en-US"/>
          </a:p>
        </p:txBody>
      </p:sp>
    </p:spTree>
    <p:extLst>
      <p:ext uri="{BB962C8B-B14F-4D97-AF65-F5344CB8AC3E}">
        <p14:creationId xmlns:p14="http://schemas.microsoft.com/office/powerpoint/2010/main" val="1536346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1052A59-E13D-C274-F891-BDA69C8218C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5C47AF3D-228F-A91F-B29C-A24A4627A6D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90165E1-EF0C-4E81-6FA9-25508A35E0CA}"/>
              </a:ext>
            </a:extLst>
          </p:cNvPr>
          <p:cNvSpPr>
            <a:spLocks noGrp="1" noChangeArrowheads="1"/>
          </p:cNvSpPr>
          <p:nvPr>
            <p:ph type="sldNum" sz="quarter" idx="12"/>
          </p:nvPr>
        </p:nvSpPr>
        <p:spPr>
          <a:ln/>
        </p:spPr>
        <p:txBody>
          <a:bodyPr/>
          <a:lstStyle>
            <a:lvl1pPr>
              <a:defRPr/>
            </a:lvl1pPr>
          </a:lstStyle>
          <a:p>
            <a:fld id="{D3794CAB-200A-4EA2-9D1B-459D92D76C3E}" type="slidenum">
              <a:rPr lang="en-US" altLang="en-US"/>
              <a:pPr/>
              <a:t>‹#›</a:t>
            </a:fld>
            <a:endParaRPr lang="en-US" altLang="en-US"/>
          </a:p>
        </p:txBody>
      </p:sp>
    </p:spTree>
    <p:extLst>
      <p:ext uri="{BB962C8B-B14F-4D97-AF65-F5344CB8AC3E}">
        <p14:creationId xmlns:p14="http://schemas.microsoft.com/office/powerpoint/2010/main" val="2855730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04958BF-425F-8A55-B8F6-452C73BAE40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5C9F565E-9E00-887E-9C00-02ECA4FE01C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1EAA1968-DC50-5C37-34C6-374E6AF17E60}"/>
              </a:ext>
            </a:extLst>
          </p:cNvPr>
          <p:cNvSpPr>
            <a:spLocks noGrp="1" noChangeArrowheads="1"/>
          </p:cNvSpPr>
          <p:nvPr>
            <p:ph type="sldNum" sz="quarter" idx="12"/>
          </p:nvPr>
        </p:nvSpPr>
        <p:spPr>
          <a:ln/>
        </p:spPr>
        <p:txBody>
          <a:bodyPr/>
          <a:lstStyle>
            <a:lvl1pPr>
              <a:defRPr/>
            </a:lvl1pPr>
          </a:lstStyle>
          <a:p>
            <a:fld id="{829A15FF-C375-4C98-A3DF-F38147276CB8}" type="slidenum">
              <a:rPr lang="en-US" altLang="en-US"/>
              <a:pPr/>
              <a:t>‹#›</a:t>
            </a:fld>
            <a:endParaRPr lang="en-US" altLang="en-US"/>
          </a:p>
        </p:txBody>
      </p:sp>
    </p:spTree>
    <p:extLst>
      <p:ext uri="{BB962C8B-B14F-4D97-AF65-F5344CB8AC3E}">
        <p14:creationId xmlns:p14="http://schemas.microsoft.com/office/powerpoint/2010/main" val="3364439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43F0952E-6B63-CE92-F07D-6ADF3FEB63D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50F5AA26-B808-33FB-FE1A-66FFDA05C7A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1CA8A82-3DED-4C0B-15A3-6429C99FEFD5}"/>
              </a:ext>
            </a:extLst>
          </p:cNvPr>
          <p:cNvSpPr>
            <a:spLocks noGrp="1" noChangeArrowheads="1"/>
          </p:cNvSpPr>
          <p:nvPr>
            <p:ph type="sldNum" sz="quarter" idx="12"/>
          </p:nvPr>
        </p:nvSpPr>
        <p:spPr>
          <a:ln/>
        </p:spPr>
        <p:txBody>
          <a:bodyPr/>
          <a:lstStyle>
            <a:lvl1pPr>
              <a:defRPr/>
            </a:lvl1pPr>
          </a:lstStyle>
          <a:p>
            <a:fld id="{BCDE5EE3-AAF1-4270-ACCB-C58B0C21EF0C}" type="slidenum">
              <a:rPr lang="en-US" altLang="en-US"/>
              <a:pPr/>
              <a:t>‹#›</a:t>
            </a:fld>
            <a:endParaRPr lang="en-US" altLang="en-US"/>
          </a:p>
        </p:txBody>
      </p:sp>
    </p:spTree>
    <p:extLst>
      <p:ext uri="{BB962C8B-B14F-4D97-AF65-F5344CB8AC3E}">
        <p14:creationId xmlns:p14="http://schemas.microsoft.com/office/powerpoint/2010/main" val="2571253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4135DAE4-9CF4-DE4A-BEF5-9F1BA6867C8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A83FBF98-FDCE-6EDB-B12E-BA44CBE2308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E33D3095-D6F6-E3EC-A533-07EB5E08F7AF}"/>
              </a:ext>
            </a:extLst>
          </p:cNvPr>
          <p:cNvSpPr>
            <a:spLocks noGrp="1" noChangeArrowheads="1"/>
          </p:cNvSpPr>
          <p:nvPr>
            <p:ph type="sldNum" sz="quarter" idx="12"/>
          </p:nvPr>
        </p:nvSpPr>
        <p:spPr>
          <a:ln/>
        </p:spPr>
        <p:txBody>
          <a:bodyPr/>
          <a:lstStyle>
            <a:lvl1pPr>
              <a:defRPr/>
            </a:lvl1pPr>
          </a:lstStyle>
          <a:p>
            <a:fld id="{34E6F321-6509-4668-85F6-45C7B0B2D41B}" type="slidenum">
              <a:rPr lang="en-US" altLang="en-US"/>
              <a:pPr/>
              <a:t>‹#›</a:t>
            </a:fld>
            <a:endParaRPr lang="en-US" altLang="en-US"/>
          </a:p>
        </p:txBody>
      </p:sp>
    </p:spTree>
    <p:extLst>
      <p:ext uri="{BB962C8B-B14F-4D97-AF65-F5344CB8AC3E}">
        <p14:creationId xmlns:p14="http://schemas.microsoft.com/office/powerpoint/2010/main" val="1402359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C88B0C9C-A2EF-4F96-419D-85B90EE660D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49270525-4599-CC1C-07A9-03B7F605140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C34547B1-D542-362D-49E9-A4D16ED49DCC}"/>
              </a:ext>
            </a:extLst>
          </p:cNvPr>
          <p:cNvSpPr>
            <a:spLocks noGrp="1" noChangeArrowheads="1"/>
          </p:cNvSpPr>
          <p:nvPr>
            <p:ph type="sldNum" sz="quarter" idx="12"/>
          </p:nvPr>
        </p:nvSpPr>
        <p:spPr>
          <a:ln/>
        </p:spPr>
        <p:txBody>
          <a:bodyPr/>
          <a:lstStyle>
            <a:lvl1pPr>
              <a:defRPr/>
            </a:lvl1pPr>
          </a:lstStyle>
          <a:p>
            <a:fld id="{D015072C-B3A4-434A-ADD1-319B3F26722D}" type="slidenum">
              <a:rPr lang="en-US" altLang="en-US"/>
              <a:pPr/>
              <a:t>‹#›</a:t>
            </a:fld>
            <a:endParaRPr lang="en-US" altLang="en-US"/>
          </a:p>
        </p:txBody>
      </p:sp>
    </p:spTree>
    <p:extLst>
      <p:ext uri="{BB962C8B-B14F-4D97-AF65-F5344CB8AC3E}">
        <p14:creationId xmlns:p14="http://schemas.microsoft.com/office/powerpoint/2010/main" val="3395859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422803A2-04B2-E513-8AED-FA75921C929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89DDDC30-25E7-6E9C-4909-75D11F4DB88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C5556F38-DE25-7038-CB0B-B1A8C8618DF1}"/>
              </a:ext>
            </a:extLst>
          </p:cNvPr>
          <p:cNvSpPr>
            <a:spLocks noGrp="1" noChangeArrowheads="1"/>
          </p:cNvSpPr>
          <p:nvPr>
            <p:ph type="sldNum" sz="quarter" idx="12"/>
          </p:nvPr>
        </p:nvSpPr>
        <p:spPr>
          <a:ln/>
        </p:spPr>
        <p:txBody>
          <a:bodyPr/>
          <a:lstStyle>
            <a:lvl1pPr>
              <a:defRPr/>
            </a:lvl1pPr>
          </a:lstStyle>
          <a:p>
            <a:fld id="{EA4E066B-FE38-4CD2-AB99-B4BFEA391BB8}" type="slidenum">
              <a:rPr lang="en-US" altLang="en-US"/>
              <a:pPr/>
              <a:t>‹#›</a:t>
            </a:fld>
            <a:endParaRPr lang="en-US" altLang="en-US"/>
          </a:p>
        </p:txBody>
      </p:sp>
    </p:spTree>
    <p:extLst>
      <p:ext uri="{BB962C8B-B14F-4D97-AF65-F5344CB8AC3E}">
        <p14:creationId xmlns:p14="http://schemas.microsoft.com/office/powerpoint/2010/main" val="2771287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324B0FA-27DB-DF5E-5C30-6F2978F863C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CE1F1BE9-03E1-9CB3-1CFF-3B7BE2B2026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CFD66522-9416-C76B-C79B-24D430BB86BD}"/>
              </a:ext>
            </a:extLst>
          </p:cNvPr>
          <p:cNvSpPr>
            <a:spLocks noGrp="1" noChangeArrowheads="1"/>
          </p:cNvSpPr>
          <p:nvPr>
            <p:ph type="sldNum" sz="quarter" idx="12"/>
          </p:nvPr>
        </p:nvSpPr>
        <p:spPr>
          <a:ln/>
        </p:spPr>
        <p:txBody>
          <a:bodyPr/>
          <a:lstStyle>
            <a:lvl1pPr>
              <a:defRPr/>
            </a:lvl1pPr>
          </a:lstStyle>
          <a:p>
            <a:fld id="{99D78A8A-7712-4EFC-B559-73728DC0D720}" type="slidenum">
              <a:rPr lang="en-US" altLang="en-US"/>
              <a:pPr/>
              <a:t>‹#›</a:t>
            </a:fld>
            <a:endParaRPr lang="en-US" altLang="en-US"/>
          </a:p>
        </p:txBody>
      </p:sp>
    </p:spTree>
    <p:extLst>
      <p:ext uri="{BB962C8B-B14F-4D97-AF65-F5344CB8AC3E}">
        <p14:creationId xmlns:p14="http://schemas.microsoft.com/office/powerpoint/2010/main" val="3725864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7053AD44-7D85-9E69-BFB1-5E941E6D24F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1620C588-E42F-73B4-815E-F415DEC93A7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949EBB70-496A-B3A4-FF31-1D8D077856C0}"/>
              </a:ext>
            </a:extLst>
          </p:cNvPr>
          <p:cNvSpPr>
            <a:spLocks noGrp="1" noChangeArrowheads="1"/>
          </p:cNvSpPr>
          <p:nvPr>
            <p:ph type="sldNum" sz="quarter" idx="12"/>
          </p:nvPr>
        </p:nvSpPr>
        <p:spPr>
          <a:ln/>
        </p:spPr>
        <p:txBody>
          <a:bodyPr/>
          <a:lstStyle>
            <a:lvl1pPr>
              <a:defRPr/>
            </a:lvl1pPr>
          </a:lstStyle>
          <a:p>
            <a:fld id="{281A33EF-64A0-4F58-B3A7-7494C120882A}" type="slidenum">
              <a:rPr lang="en-US" altLang="en-US"/>
              <a:pPr/>
              <a:t>‹#›</a:t>
            </a:fld>
            <a:endParaRPr lang="en-US" altLang="en-US"/>
          </a:p>
        </p:txBody>
      </p:sp>
    </p:spTree>
    <p:extLst>
      <p:ext uri="{BB962C8B-B14F-4D97-AF65-F5344CB8AC3E}">
        <p14:creationId xmlns:p14="http://schemas.microsoft.com/office/powerpoint/2010/main" val="2142956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2635D663-39A7-2AA5-FF17-18D40834ADD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16116656-D5A6-B413-1803-660C39B4A28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1102B49B-9B1F-A8E4-D7C3-62ED19C5C2C8}"/>
              </a:ext>
            </a:extLst>
          </p:cNvPr>
          <p:cNvSpPr>
            <a:spLocks noGrp="1" noChangeArrowheads="1"/>
          </p:cNvSpPr>
          <p:nvPr>
            <p:ph type="sldNum" sz="quarter" idx="12"/>
          </p:nvPr>
        </p:nvSpPr>
        <p:spPr>
          <a:ln/>
        </p:spPr>
        <p:txBody>
          <a:bodyPr/>
          <a:lstStyle>
            <a:lvl1pPr>
              <a:defRPr/>
            </a:lvl1pPr>
          </a:lstStyle>
          <a:p>
            <a:fld id="{C3A9B7AE-B179-4BBB-83ED-2A21069DBE36}" type="slidenum">
              <a:rPr lang="en-US" altLang="en-US"/>
              <a:pPr/>
              <a:t>‹#›</a:t>
            </a:fld>
            <a:endParaRPr lang="en-US" altLang="en-US"/>
          </a:p>
        </p:txBody>
      </p:sp>
    </p:spTree>
    <p:extLst>
      <p:ext uri="{BB962C8B-B14F-4D97-AF65-F5344CB8AC3E}">
        <p14:creationId xmlns:p14="http://schemas.microsoft.com/office/powerpoint/2010/main" val="2648129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33CE38B-7AAA-0C55-363E-DED006F1FB31}"/>
              </a:ext>
            </a:extLst>
          </p:cNvPr>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p>
            <a:pPr lvl="0"/>
            <a:r>
              <a:rPr lang="en-US"/>
              <a:t>Click to edit Master title style</a:t>
            </a:r>
          </a:p>
        </p:txBody>
      </p:sp>
      <p:sp>
        <p:nvSpPr>
          <p:cNvPr id="1027" name="Rectangle 3">
            <a:extLst>
              <a:ext uri="{FF2B5EF4-FFF2-40B4-BE49-F238E27FC236}">
                <a16:creationId xmlns:a16="http://schemas.microsoft.com/office/drawing/2014/main" id="{0694B056-B093-A365-37A8-4964D6F0F2DF}"/>
              </a:ext>
            </a:extLst>
          </p:cNvPr>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8964" name="Rectangle 4">
            <a:extLst>
              <a:ext uri="{FF2B5EF4-FFF2-40B4-BE49-F238E27FC236}">
                <a16:creationId xmlns:a16="http://schemas.microsoft.com/office/drawing/2014/main" id="{7E44E127-A3EC-74D2-1434-478DE3235374}"/>
              </a:ext>
            </a:extLst>
          </p:cNvPr>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mj-lt"/>
                <a:ea typeface="+mn-ea"/>
              </a:defRPr>
            </a:lvl1pPr>
          </a:lstStyle>
          <a:p>
            <a:pPr>
              <a:defRPr/>
            </a:pPr>
            <a:endParaRPr lang="en-US" altLang="en-US"/>
          </a:p>
        </p:txBody>
      </p:sp>
      <p:sp>
        <p:nvSpPr>
          <p:cNvPr id="168965" name="Rectangle 5">
            <a:extLst>
              <a:ext uri="{FF2B5EF4-FFF2-40B4-BE49-F238E27FC236}">
                <a16:creationId xmlns:a16="http://schemas.microsoft.com/office/drawing/2014/main" id="{1E513895-46D5-0424-73AF-4168CA0F2614}"/>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latin typeface="+mj-lt"/>
                <a:ea typeface="+mn-ea"/>
              </a:defRPr>
            </a:lvl1pPr>
          </a:lstStyle>
          <a:p>
            <a:pPr>
              <a:defRPr/>
            </a:pPr>
            <a:endParaRPr lang="en-US" altLang="en-US"/>
          </a:p>
        </p:txBody>
      </p:sp>
      <p:sp>
        <p:nvSpPr>
          <p:cNvPr id="168966" name="Rectangle 6">
            <a:extLst>
              <a:ext uri="{FF2B5EF4-FFF2-40B4-BE49-F238E27FC236}">
                <a16:creationId xmlns:a16="http://schemas.microsoft.com/office/drawing/2014/main" id="{68E5EE53-E3F7-CA03-D905-AE9B4D2A07EE}"/>
              </a:ext>
            </a:extLst>
          </p:cNvPr>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fld id="{38CA0D6C-AF77-4AD1-AEBA-650039BA282A}" type="slidenum">
              <a:rPr lang="en-US" altLang="en-US"/>
              <a:pPr/>
              <a:t>‹#›</a:t>
            </a:fld>
            <a:endParaRPr lang="en-US" altLang="en-US"/>
          </a:p>
        </p:txBody>
      </p:sp>
      <p:sp>
        <p:nvSpPr>
          <p:cNvPr id="1031" name="Freeform 7">
            <a:extLst>
              <a:ext uri="{FF2B5EF4-FFF2-40B4-BE49-F238E27FC236}">
                <a16:creationId xmlns:a16="http://schemas.microsoft.com/office/drawing/2014/main" id="{FFC887D1-8A49-0D23-C893-DA7BE3926665}"/>
              </a:ext>
            </a:extLst>
          </p:cNvPr>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228" r:id="rId1"/>
    <p:sldLayoutId id="2147484218" r:id="rId2"/>
    <p:sldLayoutId id="2147484219" r:id="rId3"/>
    <p:sldLayoutId id="2147484220" r:id="rId4"/>
    <p:sldLayoutId id="2147484221" r:id="rId5"/>
    <p:sldLayoutId id="2147484222" r:id="rId6"/>
    <p:sldLayoutId id="2147484223" r:id="rId7"/>
    <p:sldLayoutId id="2147484224" r:id="rId8"/>
    <p:sldLayoutId id="2147484225" r:id="rId9"/>
    <p:sldLayoutId id="2147484226" r:id="rId10"/>
    <p:sldLayoutId id="2147484227" r:id="rId11"/>
  </p:sldLayoutIdLst>
  <p:txStyles>
    <p:titleStyle>
      <a:lvl1pPr algn="l" rtl="0" eaLnBrk="0" fontAlgn="base" hangingPunct="0">
        <a:spcBef>
          <a:spcPct val="0"/>
        </a:spcBef>
        <a:spcAft>
          <a:spcPct val="0"/>
        </a:spcAft>
        <a:defRPr sz="4200">
          <a:solidFill>
            <a:schemeClr val="tx1"/>
          </a:solidFill>
          <a:latin typeface="+mj-lt"/>
          <a:ea typeface="ＭＳ Ｐゴシック" charset="0"/>
          <a:cs typeface="+mj-cs"/>
        </a:defRPr>
      </a:lvl1pPr>
      <a:lvl2pPr algn="l" rtl="0" eaLnBrk="0" fontAlgn="base" hangingPunct="0">
        <a:spcBef>
          <a:spcPct val="0"/>
        </a:spcBef>
        <a:spcAft>
          <a:spcPct val="0"/>
        </a:spcAft>
        <a:defRPr sz="4200">
          <a:solidFill>
            <a:schemeClr val="tx1"/>
          </a:solidFill>
          <a:latin typeface="Garamond" pitchFamily="18" charset="0"/>
          <a:ea typeface="ＭＳ Ｐゴシック" charset="0"/>
        </a:defRPr>
      </a:lvl2pPr>
      <a:lvl3pPr algn="l" rtl="0" eaLnBrk="0" fontAlgn="base" hangingPunct="0">
        <a:spcBef>
          <a:spcPct val="0"/>
        </a:spcBef>
        <a:spcAft>
          <a:spcPct val="0"/>
        </a:spcAft>
        <a:defRPr sz="4200">
          <a:solidFill>
            <a:schemeClr val="tx1"/>
          </a:solidFill>
          <a:latin typeface="Garamond" pitchFamily="18" charset="0"/>
          <a:ea typeface="ＭＳ Ｐゴシック" charset="0"/>
        </a:defRPr>
      </a:lvl3pPr>
      <a:lvl4pPr algn="l" rtl="0" eaLnBrk="0" fontAlgn="base" hangingPunct="0">
        <a:spcBef>
          <a:spcPct val="0"/>
        </a:spcBef>
        <a:spcAft>
          <a:spcPct val="0"/>
        </a:spcAft>
        <a:defRPr sz="4200">
          <a:solidFill>
            <a:schemeClr val="tx1"/>
          </a:solidFill>
          <a:latin typeface="Garamond" pitchFamily="18" charset="0"/>
          <a:ea typeface="ＭＳ Ｐゴシック" charset="0"/>
        </a:defRPr>
      </a:lvl4pPr>
      <a:lvl5pPr algn="l" rtl="0" eaLnBrk="0" fontAlgn="base" hangingPunct="0">
        <a:spcBef>
          <a:spcPct val="0"/>
        </a:spcBef>
        <a:spcAft>
          <a:spcPct val="0"/>
        </a:spcAft>
        <a:defRPr sz="4200">
          <a:solidFill>
            <a:schemeClr val="tx1"/>
          </a:solidFill>
          <a:latin typeface="Garamond" pitchFamily="18" charset="0"/>
          <a:ea typeface="ＭＳ Ｐゴシック"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tx1"/>
        </a:buClr>
        <a:buSzPct val="40000"/>
        <a:buFont typeface="Wingdings" panose="05000000000000000000" pitchFamily="2" charset="2"/>
        <a:buChar char="n"/>
        <a:defRPr sz="3000">
          <a:solidFill>
            <a:schemeClr val="tx1"/>
          </a:solidFill>
          <a:latin typeface="+mn-lt"/>
          <a:ea typeface="ＭＳ Ｐゴシック" charset="0"/>
          <a:cs typeface="+mn-cs"/>
        </a:defRPr>
      </a:lvl1pPr>
      <a:lvl2pPr marL="669925" indent="-325438" algn="l" rtl="0" eaLnBrk="0" fontAlgn="base" hangingPunct="0">
        <a:spcBef>
          <a:spcPct val="20000"/>
        </a:spcBef>
        <a:spcAft>
          <a:spcPct val="0"/>
        </a:spcAft>
        <a:buClr>
          <a:schemeClr val="tx1"/>
        </a:buClr>
        <a:buSzPct val="40000"/>
        <a:buFont typeface="Wingdings" panose="05000000000000000000" pitchFamily="2" charset="2"/>
        <a:buChar char="q"/>
        <a:defRPr sz="2600">
          <a:solidFill>
            <a:schemeClr val="tx1"/>
          </a:solidFill>
          <a:latin typeface="+mn-lt"/>
          <a:ea typeface="ＭＳ Ｐゴシック" charset="0"/>
        </a:defRPr>
      </a:lvl2pPr>
      <a:lvl3pPr marL="1022350" indent="-350838" algn="l" rtl="0" eaLnBrk="0" fontAlgn="base" hangingPunct="0">
        <a:spcBef>
          <a:spcPct val="20000"/>
        </a:spcBef>
        <a:spcAft>
          <a:spcPct val="0"/>
        </a:spcAft>
        <a:buClr>
          <a:schemeClr val="tx1"/>
        </a:buClr>
        <a:buSzPct val="40000"/>
        <a:buFont typeface="Wingdings" panose="05000000000000000000" pitchFamily="2" charset="2"/>
        <a:buChar char="n"/>
        <a:defRPr sz="2200">
          <a:solidFill>
            <a:schemeClr val="tx1"/>
          </a:solidFill>
          <a:latin typeface="+mn-lt"/>
          <a:ea typeface="ＭＳ Ｐゴシック" charset="0"/>
        </a:defRPr>
      </a:lvl3pPr>
      <a:lvl4pPr marL="1339850" indent="-315913" algn="l" rtl="0" eaLnBrk="0" fontAlgn="base" hangingPunct="0">
        <a:spcBef>
          <a:spcPct val="20000"/>
        </a:spcBef>
        <a:spcAft>
          <a:spcPct val="0"/>
        </a:spcAft>
        <a:buClr>
          <a:schemeClr val="tx1"/>
        </a:buClr>
        <a:buSzPct val="40000"/>
        <a:buFont typeface="Wingdings" panose="05000000000000000000" pitchFamily="2" charset="2"/>
        <a:buChar char="q"/>
        <a:defRPr sz="2000">
          <a:solidFill>
            <a:schemeClr val="tx1"/>
          </a:solidFill>
          <a:latin typeface="+mn-lt"/>
          <a:ea typeface="ＭＳ Ｐゴシック" charset="0"/>
        </a:defRPr>
      </a:lvl4pPr>
      <a:lvl5pPr marL="1681163" indent="-339725" algn="l" rtl="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mn-lt"/>
          <a:ea typeface="ＭＳ Ｐゴシック" charset="0"/>
        </a:defRPr>
      </a:lvl5pPr>
      <a:lvl6pPr marL="21383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2BBABA79-1B9B-A311-0D09-8CE621185AE9}"/>
              </a:ext>
            </a:extLst>
          </p:cNvPr>
          <p:cNvSpPr>
            <a:spLocks noGrp="1" noChangeArrowheads="1"/>
          </p:cNvSpPr>
          <p:nvPr>
            <p:ph type="ctrTitle"/>
          </p:nvPr>
        </p:nvSpPr>
        <p:spPr/>
        <p:txBody>
          <a:bodyPr/>
          <a:lstStyle/>
          <a:p>
            <a:pPr eaLnBrk="1" hangingPunct="1">
              <a:defRPr/>
            </a:pPr>
            <a:r>
              <a:rPr lang="en-US" dirty="0"/>
              <a:t>4</a:t>
            </a:r>
            <a:r>
              <a:rPr lang="en-US" baseline="30000" dirty="0"/>
              <a:t>th</a:t>
            </a:r>
            <a:r>
              <a:rPr lang="en-US" dirty="0"/>
              <a:t> Amendment</a:t>
            </a:r>
          </a:p>
        </p:txBody>
      </p:sp>
      <p:sp>
        <p:nvSpPr>
          <p:cNvPr id="3075" name="Rectangle 3">
            <a:extLst>
              <a:ext uri="{FF2B5EF4-FFF2-40B4-BE49-F238E27FC236}">
                <a16:creationId xmlns:a16="http://schemas.microsoft.com/office/drawing/2014/main" id="{C0543691-8256-1977-9584-613409D21A7E}"/>
              </a:ext>
            </a:extLst>
          </p:cNvPr>
          <p:cNvSpPr>
            <a:spLocks noGrp="1" noChangeArrowheads="1"/>
          </p:cNvSpPr>
          <p:nvPr>
            <p:ph type="subTitle" idx="1"/>
          </p:nvPr>
        </p:nvSpPr>
        <p:spPr/>
        <p:txBody>
          <a:bodyPr/>
          <a:lstStyle/>
          <a:p>
            <a:pPr eaLnBrk="1" hangingPunct="1">
              <a:buFont typeface="Wingdings" charset="0"/>
              <a:buNone/>
              <a:defRPr/>
            </a:pPr>
            <a:endParaRPr lang="en-US" dirty="0"/>
          </a:p>
          <a:p>
            <a:pPr eaLnBrk="1" hangingPunct="1">
              <a:buFont typeface="Wingdings" charset="0"/>
              <a:buNone/>
              <a:defRPr/>
            </a:pPr>
            <a:r>
              <a:rPr lang="en-US" dirty="0"/>
              <a:t>Richard Warner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0B6B8-237A-F8B3-E036-FF5F96C444D9}"/>
              </a:ext>
            </a:extLst>
          </p:cNvPr>
          <p:cNvSpPr>
            <a:spLocks noGrp="1"/>
          </p:cNvSpPr>
          <p:nvPr>
            <p:ph type="title"/>
          </p:nvPr>
        </p:nvSpPr>
        <p:spPr/>
        <p:txBody>
          <a:bodyPr/>
          <a:lstStyle/>
          <a:p>
            <a:r>
              <a:rPr lang="en-US" dirty="0"/>
              <a:t>Bank Accounts</a:t>
            </a:r>
          </a:p>
        </p:txBody>
      </p:sp>
      <p:sp>
        <p:nvSpPr>
          <p:cNvPr id="3" name="Content Placeholder 2">
            <a:extLst>
              <a:ext uri="{FF2B5EF4-FFF2-40B4-BE49-F238E27FC236}">
                <a16:creationId xmlns:a16="http://schemas.microsoft.com/office/drawing/2014/main" id="{ED6CEC2B-94A9-8134-1B18-BAE64B3BAB8F}"/>
              </a:ext>
            </a:extLst>
          </p:cNvPr>
          <p:cNvSpPr>
            <a:spLocks noGrp="1"/>
          </p:cNvSpPr>
          <p:nvPr>
            <p:ph idx="1"/>
          </p:nvPr>
        </p:nvSpPr>
        <p:spPr/>
        <p:txBody>
          <a:bodyPr/>
          <a:lstStyle/>
          <a:p>
            <a:r>
              <a:rPr lang="en-US" dirty="0"/>
              <a:t>To control money laundering, terrorism, organized crime, and tax evasion, should the government have access to bank records without a warrant?</a:t>
            </a:r>
          </a:p>
          <a:p>
            <a:r>
              <a:rPr lang="en-US" dirty="0"/>
              <a:t>(a) Yes</a:t>
            </a:r>
          </a:p>
          <a:p>
            <a:r>
              <a:rPr lang="en-US" dirty="0"/>
              <a:t>(b) No</a:t>
            </a:r>
          </a:p>
        </p:txBody>
      </p:sp>
    </p:spTree>
    <p:extLst>
      <p:ext uri="{BB962C8B-B14F-4D97-AF65-F5344CB8AC3E}">
        <p14:creationId xmlns:p14="http://schemas.microsoft.com/office/powerpoint/2010/main" val="3624527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09589-19E1-2080-7405-FFE1565EFB32}"/>
              </a:ext>
            </a:extLst>
          </p:cNvPr>
          <p:cNvSpPr>
            <a:spLocks noGrp="1"/>
          </p:cNvSpPr>
          <p:nvPr>
            <p:ph type="title"/>
          </p:nvPr>
        </p:nvSpPr>
        <p:spPr/>
        <p:txBody>
          <a:bodyPr/>
          <a:lstStyle/>
          <a:p>
            <a:pPr>
              <a:defRPr/>
            </a:pPr>
            <a:r>
              <a:rPr lang="en-US" dirty="0"/>
              <a:t>Law Enforcement Opinion</a:t>
            </a:r>
          </a:p>
        </p:txBody>
      </p:sp>
      <p:sp>
        <p:nvSpPr>
          <p:cNvPr id="3" name="Content Placeholder 2">
            <a:extLst>
              <a:ext uri="{FF2B5EF4-FFF2-40B4-BE49-F238E27FC236}">
                <a16:creationId xmlns:a16="http://schemas.microsoft.com/office/drawing/2014/main" id="{82222AF4-18E1-A338-1040-DEB09DC93942}"/>
              </a:ext>
            </a:extLst>
          </p:cNvPr>
          <p:cNvSpPr>
            <a:spLocks noGrp="1"/>
          </p:cNvSpPr>
          <p:nvPr>
            <p:ph idx="1"/>
          </p:nvPr>
        </p:nvSpPr>
        <p:spPr/>
        <p:txBody>
          <a:bodyPr/>
          <a:lstStyle/>
          <a:p>
            <a:pPr>
              <a:defRPr/>
            </a:pPr>
            <a:r>
              <a:rPr lang="en-US" dirty="0"/>
              <a:t>1978, FBI Director Webster:</a:t>
            </a:r>
          </a:p>
          <a:p>
            <a:pPr lvl="1">
              <a:defRPr/>
            </a:pPr>
            <a:r>
              <a:rPr lang="en-US" dirty="0"/>
              <a:t>Not many people know very much about informants: and to many people, it's a queasy area. People are not comfortable with informants. There is a tradition against snitching in this country. However, the informant is THE with a capital "T" THE most effective tool in law enforcement today - state, local, or federal. We must accept that and deal with it.</a:t>
            </a:r>
          </a:p>
          <a:p>
            <a:pPr>
              <a:defRPr/>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42FF1-4FF8-9022-E075-B5E3D89B7655}"/>
              </a:ext>
            </a:extLst>
          </p:cNvPr>
          <p:cNvSpPr>
            <a:spLocks noGrp="1"/>
          </p:cNvSpPr>
          <p:nvPr>
            <p:ph type="title"/>
          </p:nvPr>
        </p:nvSpPr>
        <p:spPr/>
        <p:txBody>
          <a:bodyPr/>
          <a:lstStyle/>
          <a:p>
            <a:pPr>
              <a:defRPr/>
            </a:pPr>
            <a:r>
              <a:rPr lang="en-US" dirty="0"/>
              <a:t>Law Enforcement Opinion</a:t>
            </a:r>
          </a:p>
        </p:txBody>
      </p:sp>
      <p:sp>
        <p:nvSpPr>
          <p:cNvPr id="3" name="Content Placeholder 2">
            <a:extLst>
              <a:ext uri="{FF2B5EF4-FFF2-40B4-BE49-F238E27FC236}">
                <a16:creationId xmlns:a16="http://schemas.microsoft.com/office/drawing/2014/main" id="{7EEB47B1-8923-F363-FC94-B5E79B90FFA9}"/>
              </a:ext>
            </a:extLst>
          </p:cNvPr>
          <p:cNvSpPr>
            <a:spLocks noGrp="1"/>
          </p:cNvSpPr>
          <p:nvPr>
            <p:ph idx="1"/>
          </p:nvPr>
        </p:nvSpPr>
        <p:spPr/>
        <p:txBody>
          <a:bodyPr/>
          <a:lstStyle/>
          <a:p>
            <a:pPr marL="342900" lvl="2" indent="-342900">
              <a:defRPr/>
            </a:pPr>
            <a:r>
              <a:rPr lang="en-US" sz="3000" dirty="0"/>
              <a:t>2001 – 2013 FBI Director Mueller:</a:t>
            </a:r>
          </a:p>
          <a:p>
            <a:pPr marL="660400" lvl="3" indent="-342900">
              <a:defRPr/>
            </a:pPr>
            <a:r>
              <a:rPr lang="en-US" sz="2800" dirty="0"/>
              <a:t>Human sources are vitally important to our success against terrorists and criminals. They often give us critical intelligence and information we could not obtain in other ways, opening a window into our adversaries' plans and capabilities. Human sources can mean the difference between the FBI preventing an act of terrorism or crime, or reacting to an incident after the fact.</a:t>
            </a:r>
          </a:p>
          <a:p>
            <a:pPr>
              <a:defRPr/>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DC396CE3-82B0-6917-90EF-E4675C02B6D1}"/>
              </a:ext>
            </a:extLst>
          </p:cNvPr>
          <p:cNvSpPr>
            <a:spLocks noGrp="1"/>
          </p:cNvSpPr>
          <p:nvPr>
            <p:ph type="title"/>
          </p:nvPr>
        </p:nvSpPr>
        <p:spPr/>
        <p:txBody>
          <a:bodyPr/>
          <a:lstStyle/>
          <a:p>
            <a:pPr>
              <a:defRPr/>
            </a:pPr>
            <a:r>
              <a:rPr lang="en-US" dirty="0"/>
              <a:t>Six Cases</a:t>
            </a:r>
          </a:p>
        </p:txBody>
      </p:sp>
      <p:sp>
        <p:nvSpPr>
          <p:cNvPr id="3" name="Content Placeholder 2">
            <a:extLst>
              <a:ext uri="{FF2B5EF4-FFF2-40B4-BE49-F238E27FC236}">
                <a16:creationId xmlns:a16="http://schemas.microsoft.com/office/drawing/2014/main" id="{28AA13DA-F22C-CFDC-4673-8B607A69473F}"/>
              </a:ext>
            </a:extLst>
          </p:cNvPr>
          <p:cNvSpPr>
            <a:spLocks noGrp="1"/>
          </p:cNvSpPr>
          <p:nvPr>
            <p:ph idx="1"/>
          </p:nvPr>
        </p:nvSpPr>
        <p:spPr/>
        <p:txBody>
          <a:bodyPr/>
          <a:lstStyle/>
          <a:p>
            <a:pPr marL="342900" lvl="1" indent="-342900">
              <a:buFont typeface="Wingdings" panose="05000000000000000000" pitchFamily="2" charset="2"/>
              <a:buChar char="n"/>
              <a:defRPr/>
            </a:pPr>
            <a:r>
              <a:rPr lang="en-US" sz="2800" dirty="0"/>
              <a:t>Hoffa v. United States (1966)</a:t>
            </a:r>
          </a:p>
          <a:p>
            <a:pPr>
              <a:defRPr/>
            </a:pPr>
            <a:r>
              <a:rPr lang="en-US" dirty="0">
                <a:ea typeface="+mn-ea"/>
              </a:rPr>
              <a:t>Katz v. United States (1967)</a:t>
            </a:r>
          </a:p>
          <a:p>
            <a:pPr>
              <a:defRPr/>
            </a:pPr>
            <a:r>
              <a:rPr lang="en-US" dirty="0">
                <a:ea typeface="+mn-ea"/>
              </a:rPr>
              <a:t>Smith v. Maryland (1979)</a:t>
            </a:r>
          </a:p>
          <a:p>
            <a:pPr>
              <a:defRPr/>
            </a:pPr>
            <a:r>
              <a:rPr lang="en-US" dirty="0">
                <a:ea typeface="+mn-ea"/>
              </a:rPr>
              <a:t>Jones v. United States (2012)</a:t>
            </a:r>
          </a:p>
          <a:p>
            <a:pPr>
              <a:defRPr/>
            </a:pPr>
            <a:r>
              <a:rPr lang="en-US" dirty="0">
                <a:ea typeface="+mn-ea"/>
              </a:rPr>
              <a:t>Riley v. California (2014)</a:t>
            </a:r>
          </a:p>
          <a:p>
            <a:pPr>
              <a:defRPr/>
            </a:pPr>
            <a:r>
              <a:rPr lang="en-US" dirty="0">
                <a:ea typeface="+mn-ea"/>
              </a:rPr>
              <a:t>Carpenter v. United States (2018)</a:t>
            </a:r>
          </a:p>
          <a:p>
            <a:pPr lvl="1">
              <a:defRPr/>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CDF71D8C-B824-781E-AB94-0B491D35D19A}"/>
              </a:ext>
            </a:extLst>
          </p:cNvPr>
          <p:cNvSpPr>
            <a:spLocks noGrp="1"/>
          </p:cNvSpPr>
          <p:nvPr>
            <p:ph type="title"/>
          </p:nvPr>
        </p:nvSpPr>
        <p:spPr/>
        <p:txBody>
          <a:bodyPr/>
          <a:lstStyle/>
          <a:p>
            <a:pPr>
              <a:defRPr/>
            </a:pPr>
            <a:r>
              <a:rPr lang="en-US" sz="4800"/>
              <a:t>Confidential Informants</a:t>
            </a:r>
            <a:r>
              <a:rPr lang="en-US" sz="4400"/>
              <a:t> </a:t>
            </a:r>
            <a:r>
              <a:rPr lang="en-US"/>
              <a:t> </a:t>
            </a:r>
          </a:p>
        </p:txBody>
      </p:sp>
      <p:sp>
        <p:nvSpPr>
          <p:cNvPr id="10243" name="Content Placeholder 2">
            <a:extLst>
              <a:ext uri="{FF2B5EF4-FFF2-40B4-BE49-F238E27FC236}">
                <a16:creationId xmlns:a16="http://schemas.microsoft.com/office/drawing/2014/main" id="{50EFCF76-DA95-FBFD-CA8A-5FC9AC560931}"/>
              </a:ext>
            </a:extLst>
          </p:cNvPr>
          <p:cNvSpPr>
            <a:spLocks noGrp="1"/>
          </p:cNvSpPr>
          <p:nvPr>
            <p:ph idx="1"/>
          </p:nvPr>
        </p:nvSpPr>
        <p:spPr>
          <a:xfrm>
            <a:off x="457200" y="1524000"/>
            <a:ext cx="8229600" cy="5181600"/>
          </a:xfrm>
        </p:spPr>
        <p:txBody>
          <a:bodyPr/>
          <a:lstStyle/>
          <a:p>
            <a:pPr>
              <a:defRPr/>
            </a:pPr>
            <a:r>
              <a:rPr lang="en-US" altLang="en-US" i="1">
                <a:ea typeface="ＭＳ Ｐゴシック" pitchFamily="34" charset="-128"/>
              </a:rPr>
              <a:t>Hoffa v. United States</a:t>
            </a:r>
            <a:r>
              <a:rPr lang="en-US" altLang="en-US">
                <a:ea typeface="ＭＳ Ｐゴシック" pitchFamily="34" charset="-128"/>
              </a:rPr>
              <a:t>:  </a:t>
            </a:r>
          </a:p>
          <a:p>
            <a:pPr lvl="1">
              <a:defRPr/>
            </a:pPr>
            <a:r>
              <a:rPr lang="en-US" altLang="en-US">
                <a:ea typeface="ＭＳ Ｐゴシック" pitchFamily="34" charset="-128"/>
              </a:rPr>
              <a:t>The 4</a:t>
            </a:r>
            <a:r>
              <a:rPr lang="en-US" altLang="en-US" baseline="30000">
                <a:ea typeface="ＭＳ Ｐゴシック" pitchFamily="34" charset="-128"/>
              </a:rPr>
              <a:t>th</a:t>
            </a:r>
            <a:r>
              <a:rPr lang="en-US" altLang="en-US">
                <a:ea typeface="ＭＳ Ｐゴシック" pitchFamily="34" charset="-128"/>
              </a:rPr>
              <a:t> Am. “protects the security a man relies upon when he places himself or his property within a </a:t>
            </a:r>
            <a:r>
              <a:rPr lang="en-US" altLang="en-US" i="1">
                <a:ea typeface="ＭＳ Ｐゴシック" pitchFamily="34" charset="-128"/>
              </a:rPr>
              <a:t>constitutionally protected area</a:t>
            </a:r>
            <a:r>
              <a:rPr lang="en-US" altLang="en-US">
                <a:ea typeface="ＭＳ Ｐゴシック" pitchFamily="34" charset="-128"/>
              </a:rPr>
              <a:t>, be it his home or his office, his hotel room or his automobile.” </a:t>
            </a:r>
          </a:p>
          <a:p>
            <a:pPr>
              <a:defRPr/>
            </a:pPr>
            <a:r>
              <a:rPr lang="en-US" altLang="en-US">
                <a:ea typeface="ＭＳ Ｐゴシック" pitchFamily="34" charset="-128"/>
              </a:rPr>
              <a:t>But:  </a:t>
            </a:r>
          </a:p>
          <a:p>
            <a:pPr lvl="1">
              <a:defRPr/>
            </a:pPr>
            <a:r>
              <a:rPr lang="en-US" altLang="en-US">
                <a:ea typeface="ＭＳ Ｐゴシック" pitchFamily="34" charset="-128"/>
              </a:rPr>
              <a:t>“The petitioner . . . was not relying on the security of the hotel room; he was relying upon his misplaced confidence that Partin would not reveal his wrongdoing.”</a:t>
            </a:r>
          </a:p>
          <a:p>
            <a:pPr>
              <a:defRPr/>
            </a:pPr>
            <a:endParaRPr lang="en-US" altLang="en-US">
              <a:ea typeface="ＭＳ Ｐゴシック" pitchFamily="34" charset="-12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51FE1110-4931-3CFF-3897-933C5F42A7CD}"/>
              </a:ext>
            </a:extLst>
          </p:cNvPr>
          <p:cNvSpPr>
            <a:spLocks noGrp="1"/>
          </p:cNvSpPr>
          <p:nvPr>
            <p:ph type="title"/>
          </p:nvPr>
        </p:nvSpPr>
        <p:spPr/>
        <p:txBody>
          <a:bodyPr/>
          <a:lstStyle/>
          <a:p>
            <a:pPr>
              <a:defRPr/>
            </a:pPr>
            <a:r>
              <a:rPr lang="en-US"/>
              <a:t>The Risk of Disclosure to Others</a:t>
            </a:r>
            <a:endParaRPr lang="en-US" i="1"/>
          </a:p>
        </p:txBody>
      </p:sp>
      <p:sp>
        <p:nvSpPr>
          <p:cNvPr id="11267" name="Content Placeholder 2">
            <a:extLst>
              <a:ext uri="{FF2B5EF4-FFF2-40B4-BE49-F238E27FC236}">
                <a16:creationId xmlns:a16="http://schemas.microsoft.com/office/drawing/2014/main" id="{A40FB385-7A3F-4D34-61AB-CDCDBDC053CA}"/>
              </a:ext>
            </a:extLst>
          </p:cNvPr>
          <p:cNvSpPr>
            <a:spLocks noGrp="1"/>
          </p:cNvSpPr>
          <p:nvPr>
            <p:ph idx="1"/>
          </p:nvPr>
        </p:nvSpPr>
        <p:spPr>
          <a:xfrm>
            <a:off x="381000" y="1143000"/>
            <a:ext cx="8229600" cy="5486400"/>
          </a:xfrm>
        </p:spPr>
        <p:txBody>
          <a:bodyPr/>
          <a:lstStyle/>
          <a:p>
            <a:pPr>
              <a:defRPr/>
            </a:pPr>
            <a:r>
              <a:rPr lang="en-US" altLang="en-US" i="1" dirty="0">
                <a:ea typeface="ＭＳ Ｐゴシック" pitchFamily="34" charset="-128"/>
              </a:rPr>
              <a:t>A critical question</a:t>
            </a:r>
            <a:r>
              <a:rPr lang="en-US" altLang="en-US" dirty="0">
                <a:ea typeface="ＭＳ Ｐゴシック" pitchFamily="34" charset="-128"/>
              </a:rPr>
              <a:t>: did Hoffa seek to keep the information private? </a:t>
            </a:r>
          </a:p>
          <a:p>
            <a:pPr>
              <a:defRPr/>
            </a:pPr>
            <a:r>
              <a:rPr lang="en-US" altLang="en-US" dirty="0">
                <a:ea typeface="ＭＳ Ｐゴシック" pitchFamily="34" charset="-128"/>
              </a:rPr>
              <a:t>The Court answers no because “The risk of being overheard by an eavesdropper or betrayed by an informer or deceived as to the identity of one with whom one deals is probably inherent in the conditions of human society. It is the kind of risk we necessarily assume whenever we speak.”</a:t>
            </a:r>
          </a:p>
          <a:p>
            <a:pPr>
              <a:defRPr/>
            </a:pPr>
            <a:r>
              <a:rPr lang="en-US" altLang="en-US" dirty="0">
                <a:ea typeface="ＭＳ Ｐゴシック" pitchFamily="34" charset="-128"/>
              </a:rPr>
              <a:t>Is that true?</a:t>
            </a:r>
          </a:p>
          <a:p>
            <a:pPr>
              <a:defRPr/>
            </a:pPr>
            <a:r>
              <a:rPr lang="en-US" altLang="en-US" dirty="0">
                <a:ea typeface="ＭＳ Ｐゴシック" pitchFamily="34" charset="-128"/>
              </a:rPr>
              <a:t>(a) Yes (b) No</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72E6B4D6-071B-D92A-CD6D-9958994C9B3D}"/>
              </a:ext>
            </a:extLst>
          </p:cNvPr>
          <p:cNvSpPr>
            <a:spLocks noGrp="1"/>
          </p:cNvSpPr>
          <p:nvPr>
            <p:ph type="title"/>
          </p:nvPr>
        </p:nvSpPr>
        <p:spPr>
          <a:xfrm>
            <a:off x="457200" y="277813"/>
            <a:ext cx="8534400" cy="1139825"/>
          </a:xfrm>
        </p:spPr>
        <p:txBody>
          <a:bodyPr/>
          <a:lstStyle/>
          <a:p>
            <a:pPr>
              <a:defRPr/>
            </a:pPr>
            <a:r>
              <a:rPr lang="en-US" altLang="en-US" sz="4800" dirty="0">
                <a:ea typeface="ＭＳ Ｐゴシック" pitchFamily="34" charset="-128"/>
              </a:rPr>
              <a:t>The Third Party Doctrine</a:t>
            </a:r>
            <a:endParaRPr lang="en-US" altLang="en-US" sz="6600" dirty="0">
              <a:ea typeface="ＭＳ Ｐゴシック" pitchFamily="34" charset="-128"/>
            </a:endParaRPr>
          </a:p>
        </p:txBody>
      </p:sp>
      <p:sp>
        <p:nvSpPr>
          <p:cNvPr id="16387" name="Content Placeholder 2">
            <a:extLst>
              <a:ext uri="{FF2B5EF4-FFF2-40B4-BE49-F238E27FC236}">
                <a16:creationId xmlns:a16="http://schemas.microsoft.com/office/drawing/2014/main" id="{EFD24ECD-69A3-4F5D-A58D-B91F8A8FA49A}"/>
              </a:ext>
            </a:extLst>
          </p:cNvPr>
          <p:cNvSpPr>
            <a:spLocks noGrp="1"/>
          </p:cNvSpPr>
          <p:nvPr>
            <p:ph idx="1"/>
          </p:nvPr>
        </p:nvSpPr>
        <p:spPr>
          <a:xfrm>
            <a:off x="457200" y="1295400"/>
            <a:ext cx="8229600" cy="5105400"/>
          </a:xfrm>
        </p:spPr>
        <p:txBody>
          <a:bodyPr/>
          <a:lstStyle/>
          <a:p>
            <a:pPr>
              <a:defRPr/>
            </a:pPr>
            <a:r>
              <a:rPr lang="en-US" altLang="en-US" dirty="0">
                <a:ea typeface="ＭＳ Ｐゴシック" pitchFamily="34" charset="-128"/>
              </a:rPr>
              <a:t>“The Fourth Amendment does not prohibit the obtaining of information revealed to a third party and conveyed by him to Government authorities, </a:t>
            </a:r>
            <a:r>
              <a:rPr lang="en-US" altLang="en-US" i="1" dirty="0">
                <a:ea typeface="ＭＳ Ｐゴシック" pitchFamily="34" charset="-128"/>
              </a:rPr>
              <a:t>even if the information is revealed on the assumption that it will be used only for a limited purpose and the confidence placed in the third party will not be betrayed</a:t>
            </a:r>
            <a:r>
              <a:rPr lang="en-US" altLang="en-US" dirty="0">
                <a:ea typeface="ＭＳ Ｐゴシック" pitchFamily="34" charset="-128"/>
              </a:rPr>
              <a:t>.”</a:t>
            </a:r>
          </a:p>
          <a:p>
            <a:pPr lvl="3">
              <a:defRPr/>
            </a:pPr>
            <a:r>
              <a:rPr lang="en-US" altLang="en-US" dirty="0">
                <a:ea typeface="ＭＳ Ｐゴシック" pitchFamily="34" charset="-128"/>
              </a:rPr>
              <a:t>United States v. Miller, 425 U.S. 435, 445 (1976).</a:t>
            </a:r>
          </a:p>
          <a:p>
            <a:pPr>
              <a:defRPr/>
            </a:pPr>
            <a:r>
              <a:rPr lang="en-US" altLang="en-US" dirty="0">
                <a:ea typeface="ＭＳ Ｐゴシック" pitchFamily="34" charset="-128"/>
              </a:rPr>
              <a:t>This is the 3</a:t>
            </a:r>
            <a:r>
              <a:rPr lang="en-US" altLang="en-US" baseline="30000" dirty="0">
                <a:ea typeface="ＭＳ Ｐゴシック" pitchFamily="34" charset="-128"/>
              </a:rPr>
              <a:t>rd</a:t>
            </a:r>
            <a:r>
              <a:rPr lang="en-US" altLang="en-US" dirty="0">
                <a:ea typeface="ＭＳ Ｐゴシック" pitchFamily="34" charset="-128"/>
              </a:rPr>
              <a:t> party doctrine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285EB-E820-2D25-E75D-93C0E952229E}"/>
              </a:ext>
            </a:extLst>
          </p:cNvPr>
          <p:cNvSpPr>
            <a:spLocks noGrp="1"/>
          </p:cNvSpPr>
          <p:nvPr>
            <p:ph type="title"/>
          </p:nvPr>
        </p:nvSpPr>
        <p:spPr/>
        <p:txBody>
          <a:bodyPr/>
          <a:lstStyle/>
          <a:p>
            <a:r>
              <a:rPr lang="en-US" dirty="0"/>
              <a:t>Justice Brennan’s Doubts</a:t>
            </a:r>
          </a:p>
        </p:txBody>
      </p:sp>
      <p:sp>
        <p:nvSpPr>
          <p:cNvPr id="3" name="Content Placeholder 2">
            <a:extLst>
              <a:ext uri="{FF2B5EF4-FFF2-40B4-BE49-F238E27FC236}">
                <a16:creationId xmlns:a16="http://schemas.microsoft.com/office/drawing/2014/main" id="{81179700-52FC-8658-CD81-83C927F2F31E}"/>
              </a:ext>
            </a:extLst>
          </p:cNvPr>
          <p:cNvSpPr>
            <a:spLocks noGrp="1"/>
          </p:cNvSpPr>
          <p:nvPr>
            <p:ph idx="1"/>
          </p:nvPr>
        </p:nvSpPr>
        <p:spPr>
          <a:xfrm>
            <a:off x="457200" y="1295400"/>
            <a:ext cx="8229600" cy="4530725"/>
          </a:xfrm>
        </p:spPr>
        <p:txBody>
          <a:bodyPr/>
          <a:lstStyle/>
          <a:p>
            <a:pPr marL="0" marR="0" indent="457200">
              <a:spcBef>
                <a:spcPts val="0"/>
              </a:spcBef>
              <a:spcAft>
                <a:spcPts val="0"/>
              </a:spcAft>
              <a:tabLst>
                <a:tab pos="1085850" algn="l"/>
              </a:tabLst>
            </a:pPr>
            <a:r>
              <a:rPr lang="en-US" sz="2400" dirty="0">
                <a:solidFill>
                  <a:srgbClr val="000000"/>
                </a:solidFill>
                <a:effectLst/>
                <a:ea typeface="Verdana" panose="020B0604030504040204" pitchFamily="34" charset="0"/>
                <a:cs typeface="Verdana" panose="020B0604030504040204" pitchFamily="34" charset="0"/>
              </a:rPr>
              <a:t>Justice Brennan, dissenting in </a:t>
            </a:r>
            <a:r>
              <a:rPr lang="en-US" sz="2400" i="1" dirty="0">
                <a:solidFill>
                  <a:srgbClr val="000000"/>
                </a:solidFill>
                <a:effectLst/>
                <a:ea typeface="Verdana" panose="020B0604030504040204" pitchFamily="34" charset="0"/>
                <a:cs typeface="Verdana" panose="020B0604030504040204" pitchFamily="34" charset="0"/>
              </a:rPr>
              <a:t>Lopez v. United States</a:t>
            </a:r>
            <a:r>
              <a:rPr lang="en-US" sz="2400" dirty="0">
                <a:solidFill>
                  <a:srgbClr val="000000"/>
                </a:solidFill>
                <a:effectLst/>
                <a:ea typeface="Verdana" panose="020B0604030504040204" pitchFamily="34" charset="0"/>
                <a:cs typeface="Verdana" panose="020B0604030504040204" pitchFamily="34" charset="0"/>
              </a:rPr>
              <a:t> (1963, cited in </a:t>
            </a:r>
            <a:r>
              <a:rPr lang="en-US" sz="2400" i="1" dirty="0">
                <a:solidFill>
                  <a:srgbClr val="000000"/>
                </a:solidFill>
                <a:effectLst/>
                <a:ea typeface="Verdana" panose="020B0604030504040204" pitchFamily="34" charset="0"/>
                <a:cs typeface="Verdana" panose="020B0604030504040204" pitchFamily="34" charset="0"/>
              </a:rPr>
              <a:t>Hoffa</a:t>
            </a:r>
            <a:r>
              <a:rPr lang="en-US" sz="2400" dirty="0">
                <a:solidFill>
                  <a:srgbClr val="000000"/>
                </a:solidFill>
                <a:effectLst/>
                <a:ea typeface="Verdana" panose="020B0604030504040204" pitchFamily="34" charset="0"/>
                <a:cs typeface="Verdana" panose="020B0604030504040204" pitchFamily="34" charset="0"/>
              </a:rPr>
              <a:t>):</a:t>
            </a:r>
            <a:endParaRPr lang="en-US" sz="2400" dirty="0">
              <a:effectLst/>
              <a:ea typeface="Verdana" panose="020B0604030504040204" pitchFamily="34" charset="0"/>
              <a:cs typeface="Verdana" panose="020B0604030504040204" pitchFamily="34" charset="0"/>
            </a:endParaRPr>
          </a:p>
          <a:p>
            <a:pPr marL="457200" marR="0">
              <a:spcBef>
                <a:spcPts val="0"/>
              </a:spcBef>
              <a:spcAft>
                <a:spcPts val="0"/>
              </a:spcAft>
              <a:tabLst>
                <a:tab pos="1085850" algn="l"/>
              </a:tabLst>
            </a:pPr>
            <a:r>
              <a:rPr lang="en-US" sz="2200" dirty="0">
                <a:solidFill>
                  <a:srgbClr val="000000"/>
                </a:solidFill>
                <a:effectLst/>
                <a:ea typeface="Verdana" panose="020B0604030504040204" pitchFamily="34" charset="0"/>
                <a:cs typeface="Verdana" panose="020B0604030504040204" pitchFamily="34" charset="0"/>
              </a:rPr>
              <a:t>[T]here is a qualitative difference between electronic surveillance, whether the agents conceal the devices on their persons or in walls or under beds, and conventional police stratagems such as eavesdropping and disguise. The latter do not so seriously intrude upon the right of privacy. The risk of being overheard by an eavesdropper or betrayed by an informer or deceived as to the identity of one with whom one deals is probably inherent in the conditions of human society. It is the kind of risk we necessarily assume whenever we speak. But as soon as electronic surveillance comes into play, the risk changes crucially. There is no security from that kind of eavesdropping, no way of mitigating the risk, and so not even a residuum of true privacy. </a:t>
            </a:r>
            <a:endParaRPr lang="en-US" sz="2200" dirty="0">
              <a:effectLst/>
              <a:ea typeface="Verdana" panose="020B0604030504040204" pitchFamily="34" charset="0"/>
              <a:cs typeface="Verdana" panose="020B0604030504040204" pitchFamily="34" charset="0"/>
            </a:endParaRPr>
          </a:p>
          <a:p>
            <a:pPr marL="0" marR="0">
              <a:spcBef>
                <a:spcPts val="0"/>
              </a:spcBef>
              <a:spcAft>
                <a:spcPts val="0"/>
              </a:spcAft>
              <a:tabLst>
                <a:tab pos="1085850" algn="l"/>
              </a:tabLst>
            </a:pPr>
            <a:r>
              <a:rPr lang="en-US" sz="1800"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 </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32733485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75960A-2694-E4E7-BEF2-0D378660D177}"/>
              </a:ext>
            </a:extLst>
          </p:cNvPr>
          <p:cNvSpPr>
            <a:spLocks noGrp="1"/>
          </p:cNvSpPr>
          <p:nvPr>
            <p:ph type="title"/>
          </p:nvPr>
        </p:nvSpPr>
        <p:spPr/>
        <p:txBody>
          <a:bodyPr/>
          <a:lstStyle/>
          <a:p>
            <a:r>
              <a:rPr lang="en-US" dirty="0"/>
              <a:t>Similar Concerns</a:t>
            </a:r>
          </a:p>
        </p:txBody>
      </p:sp>
      <p:sp>
        <p:nvSpPr>
          <p:cNvPr id="3" name="Content Placeholder 2">
            <a:extLst>
              <a:ext uri="{FF2B5EF4-FFF2-40B4-BE49-F238E27FC236}">
                <a16:creationId xmlns:a16="http://schemas.microsoft.com/office/drawing/2014/main" id="{D4E53841-9D90-1F5F-9FE9-BE1D2C91B751}"/>
              </a:ext>
            </a:extLst>
          </p:cNvPr>
          <p:cNvSpPr>
            <a:spLocks noGrp="1"/>
          </p:cNvSpPr>
          <p:nvPr>
            <p:ph idx="1"/>
          </p:nvPr>
        </p:nvSpPr>
        <p:spPr/>
        <p:txBody>
          <a:bodyPr/>
          <a:lstStyle/>
          <a:p>
            <a:r>
              <a:rPr lang="en-US" sz="3200" dirty="0">
                <a:solidFill>
                  <a:srgbClr val="000000"/>
                </a:solidFill>
                <a:effectLst/>
                <a:ea typeface="Verdana" panose="020B0604030504040204" pitchFamily="34" charset="0"/>
                <a:cs typeface="Verdana" panose="020B0604030504040204" pitchFamily="34" charset="0"/>
              </a:rPr>
              <a:t>Similar concerns arise in the next two cases, </a:t>
            </a:r>
          </a:p>
          <a:p>
            <a:pPr lvl="1"/>
            <a:r>
              <a:rPr lang="en-US" sz="2800" i="1" dirty="0">
                <a:solidFill>
                  <a:srgbClr val="000000"/>
                </a:solidFill>
                <a:effectLst/>
                <a:ea typeface="Verdana" panose="020B0604030504040204" pitchFamily="34" charset="0"/>
                <a:cs typeface="Verdana" panose="020B0604030504040204" pitchFamily="34" charset="0"/>
              </a:rPr>
              <a:t>Smith v. Maryland</a:t>
            </a:r>
            <a:r>
              <a:rPr lang="en-US" sz="2800" dirty="0">
                <a:solidFill>
                  <a:srgbClr val="000000"/>
                </a:solidFill>
                <a:effectLst/>
                <a:ea typeface="Verdana" panose="020B0604030504040204" pitchFamily="34" charset="0"/>
                <a:cs typeface="Verdana" panose="020B0604030504040204" pitchFamily="34" charset="0"/>
              </a:rPr>
              <a:t> and </a:t>
            </a:r>
            <a:r>
              <a:rPr lang="en-US" sz="2800" i="1" dirty="0">
                <a:solidFill>
                  <a:srgbClr val="000000"/>
                </a:solidFill>
                <a:effectLst/>
                <a:ea typeface="Verdana" panose="020B0604030504040204" pitchFamily="34" charset="0"/>
                <a:cs typeface="Verdana" panose="020B0604030504040204" pitchFamily="34" charset="0"/>
              </a:rPr>
              <a:t>Carpenter v. United States</a:t>
            </a:r>
            <a:endParaRPr lang="en-US" sz="2800" dirty="0">
              <a:solidFill>
                <a:srgbClr val="000000"/>
              </a:solidFill>
              <a:effectLst/>
              <a:ea typeface="Verdana" panose="020B0604030504040204" pitchFamily="34" charset="0"/>
              <a:cs typeface="Verdana" panose="020B0604030504040204" pitchFamily="34" charset="0"/>
            </a:endParaRPr>
          </a:p>
          <a:p>
            <a:pPr lvl="2"/>
            <a:r>
              <a:rPr lang="en-US" sz="2400" dirty="0">
                <a:solidFill>
                  <a:srgbClr val="000000"/>
                </a:solidFill>
                <a:effectLst/>
                <a:ea typeface="Verdana" panose="020B0604030504040204" pitchFamily="34" charset="0"/>
                <a:cs typeface="Verdana" panose="020B0604030504040204" pitchFamily="34" charset="0"/>
              </a:rPr>
              <a:t>in the dissents in </a:t>
            </a:r>
            <a:r>
              <a:rPr lang="en-US" sz="2400" i="1" dirty="0">
                <a:solidFill>
                  <a:srgbClr val="000000"/>
                </a:solidFill>
                <a:effectLst/>
                <a:ea typeface="Verdana" panose="020B0604030504040204" pitchFamily="34" charset="0"/>
                <a:cs typeface="Verdana" panose="020B0604030504040204" pitchFamily="34" charset="0"/>
              </a:rPr>
              <a:t>Smith</a:t>
            </a:r>
            <a:r>
              <a:rPr lang="en-US" sz="2400" dirty="0">
                <a:solidFill>
                  <a:srgbClr val="000000"/>
                </a:solidFill>
                <a:effectLst/>
                <a:ea typeface="Verdana" panose="020B0604030504040204" pitchFamily="34" charset="0"/>
                <a:cs typeface="Verdana" panose="020B0604030504040204" pitchFamily="34" charset="0"/>
              </a:rPr>
              <a:t>, and in the majority opinion in</a:t>
            </a:r>
            <a:r>
              <a:rPr lang="en-US" sz="2400" i="1" dirty="0">
                <a:solidFill>
                  <a:srgbClr val="000000"/>
                </a:solidFill>
                <a:effectLst/>
                <a:ea typeface="Verdana" panose="020B0604030504040204" pitchFamily="34" charset="0"/>
                <a:cs typeface="Verdana" panose="020B0604030504040204" pitchFamily="34" charset="0"/>
              </a:rPr>
              <a:t> Carpenter</a:t>
            </a:r>
            <a:r>
              <a:rPr lang="en-US" sz="2400"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400" dirty="0">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36389578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881F827D-A855-5F69-CC94-1054F3F27D01}"/>
              </a:ext>
            </a:extLst>
          </p:cNvPr>
          <p:cNvSpPr>
            <a:spLocks noGrp="1"/>
          </p:cNvSpPr>
          <p:nvPr>
            <p:ph type="title"/>
          </p:nvPr>
        </p:nvSpPr>
        <p:spPr/>
        <p:txBody>
          <a:bodyPr/>
          <a:lstStyle/>
          <a:p>
            <a:pPr>
              <a:defRPr/>
            </a:pPr>
            <a:r>
              <a:rPr lang="en-US" i="1"/>
              <a:t>Katz v. United States</a:t>
            </a:r>
          </a:p>
        </p:txBody>
      </p:sp>
      <p:sp>
        <p:nvSpPr>
          <p:cNvPr id="3" name="Content Placeholder 2">
            <a:extLst>
              <a:ext uri="{FF2B5EF4-FFF2-40B4-BE49-F238E27FC236}">
                <a16:creationId xmlns:a16="http://schemas.microsoft.com/office/drawing/2014/main" id="{4FED17D2-CB59-A1D1-0CA3-30BCD84EF9F4}"/>
              </a:ext>
            </a:extLst>
          </p:cNvPr>
          <p:cNvSpPr>
            <a:spLocks noGrp="1"/>
          </p:cNvSpPr>
          <p:nvPr>
            <p:ph idx="1"/>
          </p:nvPr>
        </p:nvSpPr>
        <p:spPr/>
        <p:txBody>
          <a:bodyPr/>
          <a:lstStyle/>
          <a:p>
            <a:pPr>
              <a:defRPr/>
            </a:pPr>
            <a:r>
              <a:rPr lang="en-US" altLang="en-US" dirty="0">
                <a:ea typeface="ＭＳ Ｐゴシック" pitchFamily="34" charset="-128"/>
              </a:rPr>
              <a:t>Katz transmitted </a:t>
            </a:r>
            <a:r>
              <a:rPr lang="ja-JP" altLang="en-US" dirty="0">
                <a:ea typeface="ＭＳ Ｐゴシック" pitchFamily="34" charset="-128"/>
              </a:rPr>
              <a:t>“</a:t>
            </a:r>
            <a:r>
              <a:rPr lang="en-US" altLang="ja-JP" dirty="0">
                <a:ea typeface="ＭＳ Ｐゴシック" pitchFamily="34" charset="-128"/>
              </a:rPr>
              <a:t>wagering information by telephone from Los Angeles to Miami and Boston in violation of a federal statute.</a:t>
            </a:r>
            <a:r>
              <a:rPr lang="ja-JP" altLang="en-US" dirty="0">
                <a:ea typeface="ＭＳ Ｐゴシック" pitchFamily="34" charset="-128"/>
              </a:rPr>
              <a:t>”</a:t>
            </a:r>
            <a:r>
              <a:rPr lang="en-US" altLang="ja-JP" dirty="0">
                <a:ea typeface="ＭＳ Ｐゴシック" pitchFamily="34" charset="-128"/>
              </a:rPr>
              <a:t>  </a:t>
            </a:r>
          </a:p>
          <a:p>
            <a:pPr>
              <a:defRPr/>
            </a:pPr>
            <a:r>
              <a:rPr lang="en-US" altLang="en-US" dirty="0">
                <a:ea typeface="ＭＳ Ｐゴシック" pitchFamily="34" charset="-128"/>
              </a:rPr>
              <a:t>The police collected evidence by attaching a listening device to the outside of a phone booth.  </a:t>
            </a:r>
          </a:p>
          <a:p>
            <a:pPr>
              <a:buFont typeface="Wingdings" panose="05000000000000000000" pitchFamily="2" charset="2"/>
              <a:buNone/>
              <a:defRPr/>
            </a:pPr>
            <a:endParaRPr lang="en-US" altLang="en-US" dirty="0">
              <a:ea typeface="ＭＳ Ｐゴシック" pitchFamily="34"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450BA-A773-9AE7-90B1-281D41A15360}"/>
              </a:ext>
            </a:extLst>
          </p:cNvPr>
          <p:cNvSpPr>
            <a:spLocks noGrp="1"/>
          </p:cNvSpPr>
          <p:nvPr>
            <p:ph type="title"/>
          </p:nvPr>
        </p:nvSpPr>
        <p:spPr/>
        <p:txBody>
          <a:bodyPr/>
          <a:lstStyle/>
          <a:p>
            <a:r>
              <a:rPr lang="en-US" dirty="0"/>
              <a:t>Where It Fits</a:t>
            </a:r>
          </a:p>
        </p:txBody>
      </p:sp>
      <p:sp>
        <p:nvSpPr>
          <p:cNvPr id="3" name="Content Placeholder 2">
            <a:extLst>
              <a:ext uri="{FF2B5EF4-FFF2-40B4-BE49-F238E27FC236}">
                <a16:creationId xmlns:a16="http://schemas.microsoft.com/office/drawing/2014/main" id="{AEA2DA3D-97D1-8BFB-9A3B-CA3253420C88}"/>
              </a:ext>
            </a:extLst>
          </p:cNvPr>
          <p:cNvSpPr>
            <a:spLocks noGrp="1"/>
          </p:cNvSpPr>
          <p:nvPr>
            <p:ph idx="1"/>
          </p:nvPr>
        </p:nvSpPr>
        <p:spPr/>
        <p:txBody>
          <a:bodyPr/>
          <a:lstStyle/>
          <a:p>
            <a:r>
              <a:rPr lang="en-US" dirty="0"/>
              <a:t>The 4</a:t>
            </a:r>
            <a:r>
              <a:rPr lang="en-US" baseline="30000" dirty="0"/>
              <a:t>th</a:t>
            </a:r>
            <a:r>
              <a:rPr lang="en-US" dirty="0"/>
              <a:t> Amendment is a traditional privacy topic. </a:t>
            </a:r>
          </a:p>
          <a:p>
            <a:r>
              <a:rPr lang="en-US" dirty="0"/>
              <a:t>But it is also a cybersecurity topic.</a:t>
            </a:r>
          </a:p>
          <a:p>
            <a:pPr lvl="1"/>
            <a:r>
              <a:rPr lang="en-US" dirty="0"/>
              <a:t>Part of keeping data secure is knowing rights against government seizure of data .</a:t>
            </a:r>
          </a:p>
        </p:txBody>
      </p:sp>
    </p:spTree>
    <p:extLst>
      <p:ext uri="{BB962C8B-B14F-4D97-AF65-F5344CB8AC3E}">
        <p14:creationId xmlns:p14="http://schemas.microsoft.com/office/powerpoint/2010/main" val="6026464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1C965-C340-D319-A977-B094F5ECB719}"/>
              </a:ext>
            </a:extLst>
          </p:cNvPr>
          <p:cNvSpPr>
            <a:spLocks noGrp="1"/>
          </p:cNvSpPr>
          <p:nvPr>
            <p:ph type="title"/>
          </p:nvPr>
        </p:nvSpPr>
        <p:spPr/>
        <p:txBody>
          <a:bodyPr/>
          <a:lstStyle/>
          <a:p>
            <a:pPr>
              <a:defRPr/>
            </a:pPr>
            <a:r>
              <a:rPr lang="en-US" dirty="0"/>
              <a:t>The Phone Booth Enclosure</a:t>
            </a:r>
          </a:p>
        </p:txBody>
      </p:sp>
      <p:pic>
        <p:nvPicPr>
          <p:cNvPr id="4" name="Content Placeholder 3">
            <a:extLst>
              <a:ext uri="{FF2B5EF4-FFF2-40B4-BE49-F238E27FC236}">
                <a16:creationId xmlns:a16="http://schemas.microsoft.com/office/drawing/2014/main" id="{899CA5EA-3455-8B06-AADE-E54123D2FA19}"/>
              </a:ext>
            </a:extLst>
          </p:cNvPr>
          <p:cNvPicPr>
            <a:picLocks noGrp="1" noChangeAspect="1"/>
          </p:cNvPicPr>
          <p:nvPr>
            <p:ph idx="1"/>
          </p:nvPr>
        </p:nvPicPr>
        <p:blipFill>
          <a:blip r:embed="rId2"/>
          <a:srcRect/>
          <a:stretch>
            <a:fillRect/>
          </a:stretch>
        </p:blipFill>
        <p:spPr>
          <a:xfrm>
            <a:off x="457200" y="1752600"/>
            <a:ext cx="3352800" cy="44704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id="{48DBD20E-7D61-F4A9-D519-6B35F9361A34}"/>
              </a:ext>
            </a:extLst>
          </p:cNvPr>
          <p:cNvSpPr/>
          <p:nvPr/>
        </p:nvSpPr>
        <p:spPr>
          <a:xfrm>
            <a:off x="3962400" y="1981200"/>
            <a:ext cx="4800600" cy="2862263"/>
          </a:xfrm>
          <a:prstGeom prst="rect">
            <a:avLst/>
          </a:prstGeom>
        </p:spPr>
        <p:txBody>
          <a:bodyPr>
            <a:spAutoFit/>
          </a:bodyPr>
          <a:lstStyle/>
          <a:p>
            <a:pPr marL="342900" indent="-342900" eaLnBrk="1" hangingPunct="1">
              <a:buFont typeface="Arial" panose="020B0604020202020204" pitchFamily="34" charset="0"/>
              <a:buChar char="•"/>
              <a:defRPr/>
            </a:pPr>
            <a:r>
              <a:rPr lang="en-US" altLang="en-US" sz="3000" dirty="0">
                <a:latin typeface="Arial" charset="0"/>
              </a:rPr>
              <a:t>The government argued that a phone both was not a </a:t>
            </a:r>
            <a:r>
              <a:rPr lang="en-US" altLang="en-US" sz="3000" i="1" dirty="0">
                <a:latin typeface="Arial" charset="0"/>
              </a:rPr>
              <a:t>place </a:t>
            </a:r>
            <a:r>
              <a:rPr lang="en-US" altLang="en-US" sz="3000" dirty="0">
                <a:latin typeface="Arial" charset="0"/>
              </a:rPr>
              <a:t>protected by the 4</a:t>
            </a:r>
            <a:r>
              <a:rPr lang="en-US" altLang="en-US" sz="3000" baseline="30000" dirty="0">
                <a:latin typeface="Arial" charset="0"/>
              </a:rPr>
              <a:t>th</a:t>
            </a:r>
            <a:r>
              <a:rPr lang="en-US" altLang="en-US" sz="3000" dirty="0">
                <a:latin typeface="Arial" charset="0"/>
              </a:rPr>
              <a:t> Amendment.</a:t>
            </a:r>
          </a:p>
          <a:p>
            <a:pPr eaLnBrk="1" hangingPunct="1">
              <a:defRPr/>
            </a:pPr>
            <a:endParaRPr lang="en-US" altLang="en-US" sz="3000" dirty="0">
              <a:latin typeface="Arial" charset="0"/>
            </a:endParaRPr>
          </a:p>
          <a:p>
            <a:pPr marL="342900" indent="-342900" eaLnBrk="1" hangingPunct="1">
              <a:buFont typeface="Arial" panose="020B0604020202020204" pitchFamily="34" charset="0"/>
              <a:buChar char="•"/>
              <a:defRPr/>
            </a:pPr>
            <a:r>
              <a:rPr lang="en-US" altLang="en-US" sz="3000" dirty="0">
                <a:latin typeface="Arial" charset="0"/>
              </a:rPr>
              <a:t>Katz argued it was.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F33BF343-62D5-FEAF-8FB8-194671B205E2}"/>
              </a:ext>
            </a:extLst>
          </p:cNvPr>
          <p:cNvSpPr>
            <a:spLocks noGrp="1"/>
          </p:cNvSpPr>
          <p:nvPr>
            <p:ph type="title"/>
          </p:nvPr>
        </p:nvSpPr>
        <p:spPr/>
        <p:txBody>
          <a:bodyPr/>
          <a:lstStyle/>
          <a:p>
            <a:pPr>
              <a:defRPr/>
            </a:pPr>
            <a:r>
              <a:rPr lang="en-US"/>
              <a:t>The </a:t>
            </a:r>
            <a:r>
              <a:rPr lang="en-US" i="1"/>
              <a:t>Katz</a:t>
            </a:r>
            <a:r>
              <a:rPr lang="en-US"/>
              <a:t> Test</a:t>
            </a:r>
          </a:p>
        </p:txBody>
      </p:sp>
      <p:sp>
        <p:nvSpPr>
          <p:cNvPr id="15363" name="Content Placeholder 2">
            <a:extLst>
              <a:ext uri="{FF2B5EF4-FFF2-40B4-BE49-F238E27FC236}">
                <a16:creationId xmlns:a16="http://schemas.microsoft.com/office/drawing/2014/main" id="{9AAA56D3-FF53-3DEB-45A0-A1D1848D9865}"/>
              </a:ext>
            </a:extLst>
          </p:cNvPr>
          <p:cNvSpPr>
            <a:spLocks noGrp="1"/>
          </p:cNvSpPr>
          <p:nvPr>
            <p:ph idx="1"/>
          </p:nvPr>
        </p:nvSpPr>
        <p:spPr/>
        <p:txBody>
          <a:bodyPr/>
          <a:lstStyle/>
          <a:p>
            <a:pPr>
              <a:defRPr/>
            </a:pPr>
            <a:r>
              <a:rPr lang="en-US" altLang="en-US" sz="2800" dirty="0">
                <a:ea typeface="+mn-ea"/>
              </a:rPr>
              <a:t>4</a:t>
            </a:r>
            <a:r>
              <a:rPr lang="en-US" altLang="en-US" sz="2800" baseline="30000" dirty="0">
                <a:ea typeface="+mn-ea"/>
              </a:rPr>
              <a:t>th</a:t>
            </a:r>
            <a:r>
              <a:rPr lang="en-US" altLang="en-US" sz="2800" dirty="0">
                <a:ea typeface="+mn-ea"/>
              </a:rPr>
              <a:t> Amendment protection requires </a:t>
            </a:r>
          </a:p>
          <a:p>
            <a:pPr lvl="1">
              <a:defRPr/>
            </a:pPr>
            <a:r>
              <a:rPr lang="en-US" altLang="en-US" sz="2800" dirty="0"/>
              <a:t>a subjective expectation of privacy </a:t>
            </a:r>
          </a:p>
          <a:p>
            <a:pPr lvl="1">
              <a:defRPr/>
            </a:pPr>
            <a:r>
              <a:rPr lang="en-US" altLang="en-US" sz="2800" dirty="0"/>
              <a:t>that is objectively reasonable.</a:t>
            </a:r>
          </a:p>
          <a:p>
            <a:pPr>
              <a:defRPr/>
            </a:pPr>
            <a:r>
              <a:rPr lang="en-US" altLang="en-US" sz="2800" dirty="0">
                <a:ea typeface="+mn-ea"/>
              </a:rPr>
              <a:t>How do you get an objectively reasonable expectation of privacy?</a:t>
            </a:r>
          </a:p>
          <a:p>
            <a:pPr lvl="1">
              <a:defRPr/>
            </a:pPr>
            <a:r>
              <a:rPr lang="en-US" altLang="en-US" sz="2800" dirty="0"/>
              <a:t>By blocking others from access (?) (or from regulation). </a:t>
            </a:r>
          </a:p>
          <a:p>
            <a:pPr lvl="1">
              <a:defRPr/>
            </a:pPr>
            <a:r>
              <a:rPr lang="en-US" altLang="en-US" sz="2800" dirty="0"/>
              <a:t>Katz did this when he went in the phone booth.</a:t>
            </a:r>
          </a:p>
          <a:p>
            <a:pPr marL="0" indent="0">
              <a:buFont typeface="Wingdings" panose="05000000000000000000" pitchFamily="2" charset="2"/>
              <a:buNone/>
              <a:defRPr/>
            </a:pPr>
            <a:r>
              <a:rPr lang="en-US" altLang="en-US" dirty="0">
                <a:ea typeface="+mn-ea"/>
              </a:rPr>
              <a:t>  </a:t>
            </a:r>
          </a:p>
          <a:p>
            <a:pPr>
              <a:defRPr/>
            </a:pPr>
            <a:endParaRPr lang="en-US" altLang="en-US" dirty="0">
              <a:ea typeface="+mn-ea"/>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E7EDFED3-CBA3-9937-F282-A2465D4428E5}"/>
              </a:ext>
            </a:extLst>
          </p:cNvPr>
          <p:cNvSpPr>
            <a:spLocks noGrp="1"/>
          </p:cNvSpPr>
          <p:nvPr>
            <p:ph type="title"/>
          </p:nvPr>
        </p:nvSpPr>
        <p:spPr/>
        <p:txBody>
          <a:bodyPr/>
          <a:lstStyle/>
          <a:p>
            <a:pPr>
              <a:defRPr/>
            </a:pPr>
            <a:r>
              <a:rPr lang="en-US" i="1"/>
              <a:t>Smith v. Maryland </a:t>
            </a:r>
          </a:p>
        </p:txBody>
      </p:sp>
      <p:sp>
        <p:nvSpPr>
          <p:cNvPr id="18435" name="Content Placeholder 2">
            <a:extLst>
              <a:ext uri="{FF2B5EF4-FFF2-40B4-BE49-F238E27FC236}">
                <a16:creationId xmlns:a16="http://schemas.microsoft.com/office/drawing/2014/main" id="{B076DE98-3224-E460-FDD4-18327D3EE652}"/>
              </a:ext>
            </a:extLst>
          </p:cNvPr>
          <p:cNvSpPr>
            <a:spLocks noGrp="1"/>
          </p:cNvSpPr>
          <p:nvPr>
            <p:ph idx="1"/>
          </p:nvPr>
        </p:nvSpPr>
        <p:spPr>
          <a:xfrm>
            <a:off x="381000" y="1219200"/>
            <a:ext cx="8229600" cy="5257800"/>
          </a:xfrm>
        </p:spPr>
        <p:txBody>
          <a:bodyPr/>
          <a:lstStyle/>
          <a:p>
            <a:pPr>
              <a:buFont typeface="Wingdings" charset="0"/>
              <a:buChar char="n"/>
              <a:defRPr/>
            </a:pPr>
            <a:r>
              <a:rPr lang="en-US"/>
              <a:t>Patricia McDonough was receiving threatening and obscene phone calls from a man who said he was the one who had robbed her.</a:t>
            </a:r>
          </a:p>
          <a:p>
            <a:pPr lvl="1">
              <a:buFont typeface="Wingdings" charset="0"/>
              <a:buChar char="q"/>
              <a:defRPr/>
            </a:pPr>
            <a:r>
              <a:rPr lang="en-US"/>
              <a:t>The man turned out to be Smith.</a:t>
            </a:r>
          </a:p>
          <a:p>
            <a:pPr>
              <a:buFont typeface="Wingdings" charset="0"/>
              <a:buChar char="n"/>
              <a:defRPr/>
            </a:pPr>
            <a:r>
              <a:rPr lang="en-US"/>
              <a:t>She identified what she thought was his car, got the license plate number. </a:t>
            </a:r>
          </a:p>
          <a:p>
            <a:pPr>
              <a:buFont typeface="Wingdings" charset="0"/>
              <a:buChar char="n"/>
              <a:defRPr/>
            </a:pPr>
            <a:r>
              <a:rPr lang="en-US"/>
              <a:t>The police got the phone correlated with the phone, and attached a pen register to the number. </a:t>
            </a:r>
          </a:p>
          <a:p>
            <a:pPr lvl="1">
              <a:buFont typeface="Wingdings" charset="0"/>
              <a:buChar char="q"/>
              <a:defRPr/>
            </a:pPr>
            <a:r>
              <a:rPr lang="en-US"/>
              <a:t>Records numbers dialed on a telephone.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2F7EC397-CD69-529B-A811-5FDA0645FDE6}"/>
              </a:ext>
            </a:extLst>
          </p:cNvPr>
          <p:cNvSpPr>
            <a:spLocks noGrp="1"/>
          </p:cNvSpPr>
          <p:nvPr>
            <p:ph type="title"/>
          </p:nvPr>
        </p:nvSpPr>
        <p:spPr/>
        <p:txBody>
          <a:bodyPr/>
          <a:lstStyle/>
          <a:p>
            <a:pPr>
              <a:defRPr/>
            </a:pPr>
            <a:r>
              <a:rPr lang="en-US"/>
              <a:t>The Use of the Pen Register </a:t>
            </a:r>
          </a:p>
        </p:txBody>
      </p:sp>
      <p:sp>
        <p:nvSpPr>
          <p:cNvPr id="19459" name="Content Placeholder 2">
            <a:extLst>
              <a:ext uri="{FF2B5EF4-FFF2-40B4-BE49-F238E27FC236}">
                <a16:creationId xmlns:a16="http://schemas.microsoft.com/office/drawing/2014/main" id="{289839D8-C998-24F4-70AC-001670C01969}"/>
              </a:ext>
            </a:extLst>
          </p:cNvPr>
          <p:cNvSpPr>
            <a:spLocks noGrp="1"/>
          </p:cNvSpPr>
          <p:nvPr>
            <p:ph idx="1"/>
          </p:nvPr>
        </p:nvSpPr>
        <p:spPr/>
        <p:txBody>
          <a:bodyPr/>
          <a:lstStyle/>
          <a:p>
            <a:pPr>
              <a:defRPr/>
            </a:pPr>
            <a:r>
              <a:rPr lang="en-US" altLang="en-US">
                <a:ea typeface="ＭＳ Ｐゴシック" pitchFamily="34" charset="-128"/>
              </a:rPr>
              <a:t>Smith called McDonough, and, on the basis, the police got a warrant to search Smith’s home.</a:t>
            </a:r>
          </a:p>
          <a:p>
            <a:pPr>
              <a:defRPr/>
            </a:pPr>
            <a:r>
              <a:rPr lang="en-US" altLang="en-US">
                <a:ea typeface="ＭＳ Ｐゴシック" pitchFamily="34" charset="-128"/>
              </a:rPr>
              <a:t>Smith claimed that the use of the pen register required a warrant (and hence that all the evidence collected as a result of the pen register use was inadmissible).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53C363B3-1C76-0A4D-D019-45FBBF8D5F56}"/>
              </a:ext>
            </a:extLst>
          </p:cNvPr>
          <p:cNvSpPr>
            <a:spLocks noGrp="1"/>
          </p:cNvSpPr>
          <p:nvPr>
            <p:ph type="title"/>
          </p:nvPr>
        </p:nvSpPr>
        <p:spPr/>
        <p:txBody>
          <a:bodyPr/>
          <a:lstStyle/>
          <a:p>
            <a:pPr>
              <a:defRPr/>
            </a:pPr>
            <a:r>
              <a:rPr lang="en-US" sz="4800"/>
              <a:t>The Majority and the </a:t>
            </a:r>
            <a:r>
              <a:rPr lang="en-US" sz="4800" i="1"/>
              <a:t>Katz</a:t>
            </a:r>
            <a:r>
              <a:rPr lang="en-US" sz="4800"/>
              <a:t> Test</a:t>
            </a:r>
          </a:p>
        </p:txBody>
      </p:sp>
      <p:sp>
        <p:nvSpPr>
          <p:cNvPr id="18435" name="Content Placeholder 2">
            <a:extLst>
              <a:ext uri="{FF2B5EF4-FFF2-40B4-BE49-F238E27FC236}">
                <a16:creationId xmlns:a16="http://schemas.microsoft.com/office/drawing/2014/main" id="{D2DBD89D-D082-CBD6-0044-86245D748203}"/>
              </a:ext>
            </a:extLst>
          </p:cNvPr>
          <p:cNvSpPr>
            <a:spLocks noGrp="1"/>
          </p:cNvSpPr>
          <p:nvPr>
            <p:ph idx="1"/>
          </p:nvPr>
        </p:nvSpPr>
        <p:spPr>
          <a:xfrm>
            <a:off x="457200" y="1447800"/>
            <a:ext cx="8229600" cy="5257800"/>
          </a:xfrm>
        </p:spPr>
        <p:txBody>
          <a:bodyPr/>
          <a:lstStyle/>
          <a:p>
            <a:pPr>
              <a:defRPr/>
            </a:pPr>
            <a:r>
              <a:rPr lang="en-US" altLang="en-US" sz="2800" i="1">
                <a:ea typeface="ＭＳ Ｐゴシック" pitchFamily="34" charset="-128"/>
              </a:rPr>
              <a:t>No subjective expectation</a:t>
            </a:r>
            <a:r>
              <a:rPr lang="en-US" altLang="en-US" sz="2800">
                <a:ea typeface="ＭＳ Ｐゴシック" pitchFamily="34" charset="-128"/>
              </a:rPr>
              <a:t>: People do not expect dialed numbers to be private because they realize that phone companies record dialed numbers.</a:t>
            </a:r>
          </a:p>
          <a:p>
            <a:pPr>
              <a:defRPr/>
            </a:pPr>
            <a:r>
              <a:rPr lang="en-US" altLang="en-US" sz="2800" i="1">
                <a:ea typeface="ＭＳ Ｐゴシック" pitchFamily="34" charset="-128"/>
              </a:rPr>
              <a:t>Not objectively reasonable</a:t>
            </a:r>
            <a:r>
              <a:rPr lang="en-US" altLang="en-US" sz="2800">
                <a:ea typeface="ＭＳ Ｐゴシック" pitchFamily="34" charset="-128"/>
              </a:rPr>
              <a:t>: “This Court consistently has held that a person has no legitimate expectation of privacy in information he voluntarily turns over to third parties.”  </a:t>
            </a:r>
          </a:p>
          <a:p>
            <a:pPr lvl="1">
              <a:defRPr/>
            </a:pPr>
            <a:r>
              <a:rPr lang="en-US" altLang="en-US" sz="2400">
                <a:ea typeface="ＭＳ Ｐゴシック" pitchFamily="34" charset="-128"/>
              </a:rPr>
              <a:t>“When he used his phone, petitioner . . . petitioner </a:t>
            </a:r>
            <a:r>
              <a:rPr lang="en-US" altLang="en-US" sz="2400" i="1">
                <a:ea typeface="ＭＳ Ｐゴシック" pitchFamily="34" charset="-128"/>
              </a:rPr>
              <a:t>assumed the risk </a:t>
            </a:r>
            <a:r>
              <a:rPr lang="en-US" altLang="en-US" sz="2400">
                <a:ea typeface="ＭＳ Ｐゴシック" pitchFamily="34" charset="-128"/>
              </a:rPr>
              <a:t>that the company would reveal to police the numbers he dialed</a:t>
            </a:r>
            <a:r>
              <a:rPr lang="en-US" altLang="en-US" sz="2400" i="1">
                <a:ea typeface="ＭＳ Ｐゴシック" pitchFamily="34" charset="-128"/>
              </a:rPr>
              <a:t>.</a:t>
            </a:r>
            <a:r>
              <a:rPr lang="en-US" altLang="en-US" sz="2400">
                <a:ea typeface="ＭＳ Ｐゴシック" pitchFamily="34" charset="-128"/>
              </a:rPr>
              <a:t>”</a:t>
            </a:r>
          </a:p>
          <a:p>
            <a:pPr>
              <a:buFont typeface="Wingdings" panose="05000000000000000000" pitchFamily="2" charset="2"/>
              <a:buNone/>
              <a:defRPr/>
            </a:pPr>
            <a:endParaRPr lang="en-US" altLang="en-US">
              <a:ea typeface="ＭＳ Ｐゴシック" pitchFamily="34" charset="-128"/>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BF37F2FC-D03B-2804-8F55-31AEC84AC611}"/>
              </a:ext>
            </a:extLst>
          </p:cNvPr>
          <p:cNvSpPr>
            <a:spLocks noGrp="1"/>
          </p:cNvSpPr>
          <p:nvPr>
            <p:ph type="title"/>
          </p:nvPr>
        </p:nvSpPr>
        <p:spPr/>
        <p:txBody>
          <a:bodyPr/>
          <a:lstStyle/>
          <a:p>
            <a:pPr>
              <a:defRPr/>
            </a:pPr>
            <a:r>
              <a:rPr lang="en-US" altLang="en-US">
                <a:ea typeface="ＭＳ Ｐゴシック" pitchFamily="34" charset="-128"/>
              </a:rPr>
              <a:t>Marshall’s Dissent</a:t>
            </a:r>
          </a:p>
        </p:txBody>
      </p:sp>
      <p:sp>
        <p:nvSpPr>
          <p:cNvPr id="21507" name="Content Placeholder 2">
            <a:extLst>
              <a:ext uri="{FF2B5EF4-FFF2-40B4-BE49-F238E27FC236}">
                <a16:creationId xmlns:a16="http://schemas.microsoft.com/office/drawing/2014/main" id="{2BD3E603-E489-0348-EF15-CE1DEF732857}"/>
              </a:ext>
            </a:extLst>
          </p:cNvPr>
          <p:cNvSpPr>
            <a:spLocks noGrp="1"/>
          </p:cNvSpPr>
          <p:nvPr>
            <p:ph idx="1"/>
          </p:nvPr>
        </p:nvSpPr>
        <p:spPr>
          <a:xfrm>
            <a:off x="457200" y="1676400"/>
            <a:ext cx="8229600" cy="4530725"/>
          </a:xfrm>
        </p:spPr>
        <p:txBody>
          <a:bodyPr/>
          <a:lstStyle/>
          <a:p>
            <a:pPr>
              <a:defRPr/>
            </a:pPr>
            <a:r>
              <a:rPr lang="en-US" altLang="en-US">
                <a:ea typeface="ＭＳ Ｐゴシック" pitchFamily="34" charset="-128"/>
              </a:rPr>
              <a:t>There is a subjective expectation of privacy.</a:t>
            </a:r>
          </a:p>
          <a:p>
            <a:pPr lvl="1">
              <a:defRPr/>
            </a:pPr>
            <a:r>
              <a:rPr lang="en-US" altLang="en-US" sz="2800">
                <a:ea typeface="ＭＳ Ｐゴシック" pitchFamily="34" charset="-128"/>
              </a:rPr>
              <a:t>Selective disclosure:</a:t>
            </a:r>
          </a:p>
          <a:p>
            <a:pPr lvl="2">
              <a:defRPr/>
            </a:pPr>
            <a:r>
              <a:rPr lang="en-US" altLang="en-US" sz="2800">
                <a:ea typeface="ＭＳ Ｐゴシック" pitchFamily="34" charset="-128"/>
              </a:rPr>
              <a:t>“Those who disclose certain facts to a bank or phone company for a </a:t>
            </a:r>
            <a:r>
              <a:rPr lang="en-US" altLang="en-US" sz="2800" i="1">
                <a:ea typeface="ＭＳ Ｐゴシック" pitchFamily="34" charset="-128"/>
              </a:rPr>
              <a:t>limited business purpose</a:t>
            </a:r>
            <a:r>
              <a:rPr lang="en-US" altLang="en-US" sz="2800">
                <a:ea typeface="ＭＳ Ｐゴシック" pitchFamily="34" charset="-128"/>
              </a:rPr>
              <a:t> need not assume that this information will be released to other persons </a:t>
            </a:r>
            <a:r>
              <a:rPr lang="en-US" altLang="en-US" sz="2800" i="1">
                <a:ea typeface="ＭＳ Ｐゴシック" pitchFamily="34" charset="-128"/>
              </a:rPr>
              <a:t>for other purposes</a:t>
            </a:r>
            <a:r>
              <a:rPr lang="en-US" altLang="en-US" sz="2800">
                <a:ea typeface="ＭＳ Ｐゴシック" pitchFamily="34" charset="-128"/>
              </a:rPr>
              <a:t>.”</a:t>
            </a:r>
          </a:p>
          <a:p>
            <a:pPr lvl="1">
              <a:defRPr/>
            </a:pPr>
            <a:r>
              <a:rPr lang="en-US" altLang="en-US" sz="2800">
                <a:ea typeface="ＭＳ Ｐゴシック" pitchFamily="34" charset="-128"/>
              </a:rPr>
              <a:t>Compare us and Nissenbaum on norms.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72BE5253-DD82-D1BF-BCB3-D6BBDDC02792}"/>
              </a:ext>
            </a:extLst>
          </p:cNvPr>
          <p:cNvSpPr>
            <a:spLocks noGrp="1"/>
          </p:cNvSpPr>
          <p:nvPr>
            <p:ph type="title"/>
          </p:nvPr>
        </p:nvSpPr>
        <p:spPr/>
        <p:txBody>
          <a:bodyPr/>
          <a:lstStyle/>
          <a:p>
            <a:pPr>
              <a:defRPr/>
            </a:pPr>
            <a:r>
              <a:rPr lang="en-US" dirty="0"/>
              <a:t>Marshall: Objective Reasonableness</a:t>
            </a:r>
          </a:p>
        </p:txBody>
      </p:sp>
      <p:sp>
        <p:nvSpPr>
          <p:cNvPr id="22531" name="Content Placeholder 2">
            <a:extLst>
              <a:ext uri="{FF2B5EF4-FFF2-40B4-BE49-F238E27FC236}">
                <a16:creationId xmlns:a16="http://schemas.microsoft.com/office/drawing/2014/main" id="{459DF7F9-1AA1-B93E-B6BE-967B51784422}"/>
              </a:ext>
            </a:extLst>
          </p:cNvPr>
          <p:cNvSpPr>
            <a:spLocks noGrp="1"/>
          </p:cNvSpPr>
          <p:nvPr>
            <p:ph idx="1"/>
          </p:nvPr>
        </p:nvSpPr>
        <p:spPr>
          <a:xfrm>
            <a:off x="457200" y="1447800"/>
            <a:ext cx="8229600" cy="5105400"/>
          </a:xfrm>
        </p:spPr>
        <p:txBody>
          <a:bodyPr/>
          <a:lstStyle/>
          <a:p>
            <a:pPr>
              <a:defRPr/>
            </a:pPr>
            <a:r>
              <a:rPr lang="en-US" altLang="en-US">
                <a:ea typeface="ＭＳ Ｐゴシック" pitchFamily="34" charset="-128"/>
              </a:rPr>
              <a:t>“Whether privacy expectations are legitimate within the meaning of </a:t>
            </a:r>
            <a:r>
              <a:rPr lang="en-US" altLang="en-US" i="1">
                <a:ea typeface="ＭＳ Ｐゴシック" pitchFamily="34" charset="-128"/>
              </a:rPr>
              <a:t>Katz</a:t>
            </a:r>
            <a:r>
              <a:rPr lang="en-US" altLang="en-US">
                <a:ea typeface="ＭＳ Ｐゴシック" pitchFamily="34" charset="-128"/>
              </a:rPr>
              <a:t> depends </a:t>
            </a:r>
          </a:p>
          <a:p>
            <a:pPr lvl="1">
              <a:defRPr/>
            </a:pPr>
            <a:r>
              <a:rPr lang="en-US" altLang="en-US" sz="2800">
                <a:ea typeface="ＭＳ Ｐゴシック" pitchFamily="34" charset="-128"/>
              </a:rPr>
              <a:t>not on the risks an individual can be presumed to accept when imparting information to third parties,</a:t>
            </a:r>
          </a:p>
          <a:p>
            <a:pPr lvl="1">
              <a:defRPr/>
            </a:pPr>
            <a:r>
              <a:rPr lang="en-US" altLang="en-US" sz="2800">
                <a:ea typeface="ＭＳ Ｐゴシック" pitchFamily="34" charset="-128"/>
              </a:rPr>
              <a:t>but on the risks he should be forced to assume in a free and open society. </a:t>
            </a:r>
          </a:p>
          <a:p>
            <a:pPr lvl="1">
              <a:defRPr/>
            </a:pPr>
            <a:r>
              <a:rPr lang="en-US" altLang="en-US" sz="2800">
                <a:ea typeface="ＭＳ Ｐゴシック" pitchFamily="34" charset="-128"/>
              </a:rPr>
              <a:t>By its terms, the constitutional prohibition of unreasonable searches and seizures assigns to the judiciary some </a:t>
            </a:r>
            <a:r>
              <a:rPr lang="en-US" altLang="en-US" sz="2800" i="1">
                <a:ea typeface="ＭＳ Ｐゴシック" pitchFamily="34" charset="-128"/>
              </a:rPr>
              <a:t>prescriptive responsibility</a:t>
            </a:r>
            <a:r>
              <a:rPr lang="en-US" altLang="en-US" sz="2800">
                <a:ea typeface="ＭＳ Ｐゴシック" pitchFamily="34" charset="-128"/>
              </a:rPr>
              <a: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407D3F-272A-BA71-BE9F-73664B2E14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6DE462-DEEF-7FC4-97A0-9321B74B3D93}"/>
              </a:ext>
            </a:extLst>
          </p:cNvPr>
          <p:cNvSpPr>
            <a:spLocks noGrp="1"/>
          </p:cNvSpPr>
          <p:nvPr>
            <p:ph type="title"/>
          </p:nvPr>
        </p:nvSpPr>
        <p:spPr/>
        <p:txBody>
          <a:bodyPr/>
          <a:lstStyle/>
          <a:p>
            <a:r>
              <a:rPr lang="en-US" dirty="0"/>
              <a:t>When Are Expectations Reasonable?</a:t>
            </a:r>
          </a:p>
        </p:txBody>
      </p:sp>
      <p:sp>
        <p:nvSpPr>
          <p:cNvPr id="3" name="Content Placeholder 2">
            <a:extLst>
              <a:ext uri="{FF2B5EF4-FFF2-40B4-BE49-F238E27FC236}">
                <a16:creationId xmlns:a16="http://schemas.microsoft.com/office/drawing/2014/main" id="{93A6FEA8-08D8-D799-C125-294F07AA292D}"/>
              </a:ext>
            </a:extLst>
          </p:cNvPr>
          <p:cNvSpPr>
            <a:spLocks noGrp="1"/>
          </p:cNvSpPr>
          <p:nvPr>
            <p:ph idx="1"/>
          </p:nvPr>
        </p:nvSpPr>
        <p:spPr>
          <a:xfrm>
            <a:off x="381000" y="1163637"/>
            <a:ext cx="8229600" cy="5416550"/>
          </a:xfrm>
        </p:spPr>
        <p:txBody>
          <a:bodyPr/>
          <a:lstStyle/>
          <a:p>
            <a:r>
              <a:rPr lang="en-US" sz="2800" dirty="0">
                <a:solidFill>
                  <a:srgbClr val="000000"/>
                </a:solidFill>
                <a:effectLst/>
                <a:ea typeface="Verdana" panose="020B0604030504040204" pitchFamily="34" charset="0"/>
                <a:cs typeface="Verdana" panose="020B0604030504040204" pitchFamily="34" charset="0"/>
              </a:rPr>
              <a:t>In his concurrence in </a:t>
            </a:r>
            <a:r>
              <a:rPr lang="en-US" sz="2800" i="1" dirty="0">
                <a:solidFill>
                  <a:srgbClr val="000000"/>
                </a:solidFill>
                <a:effectLst/>
                <a:ea typeface="Verdana" panose="020B0604030504040204" pitchFamily="34" charset="0"/>
                <a:cs typeface="Verdana" panose="020B0604030504040204" pitchFamily="34" charset="0"/>
              </a:rPr>
              <a:t>Jones</a:t>
            </a:r>
            <a:r>
              <a:rPr lang="en-US" sz="2800" dirty="0">
                <a:solidFill>
                  <a:srgbClr val="000000"/>
                </a:solidFill>
                <a:effectLst/>
                <a:ea typeface="Verdana" panose="020B0604030504040204" pitchFamily="34" charset="0"/>
                <a:cs typeface="Verdana" panose="020B0604030504040204" pitchFamily="34" charset="0"/>
              </a:rPr>
              <a:t>, Justice Alito rejects the property-based approach of the majority in favor of the </a:t>
            </a:r>
            <a:r>
              <a:rPr lang="en-US" sz="2800" i="1" dirty="0">
                <a:solidFill>
                  <a:srgbClr val="000000"/>
                </a:solidFill>
                <a:effectLst/>
                <a:ea typeface="Verdana" panose="020B0604030504040204" pitchFamily="34" charset="0"/>
                <a:cs typeface="Verdana" panose="020B0604030504040204" pitchFamily="34" charset="0"/>
              </a:rPr>
              <a:t>Katz </a:t>
            </a:r>
            <a:r>
              <a:rPr lang="en-US" sz="2800" dirty="0">
                <a:solidFill>
                  <a:srgbClr val="000000"/>
                </a:solidFill>
                <a:effectLst/>
                <a:ea typeface="Verdana" panose="020B0604030504040204" pitchFamily="34" charset="0"/>
                <a:cs typeface="Verdana" panose="020B0604030504040204" pitchFamily="34" charset="0"/>
              </a:rPr>
              <a:t>test, but he notes that the test “is not without its own difficulties.” </a:t>
            </a:r>
          </a:p>
          <a:p>
            <a:r>
              <a:rPr lang="en-US" sz="2800" dirty="0">
                <a:solidFill>
                  <a:srgbClr val="000000"/>
                </a:solidFill>
                <a:ea typeface="Verdana" panose="020B0604030504040204" pitchFamily="34" charset="0"/>
                <a:cs typeface="Verdana" panose="020B0604030504040204" pitchFamily="34" charset="0"/>
              </a:rPr>
              <a:t>“T</a:t>
            </a:r>
            <a:r>
              <a:rPr lang="en-US" sz="2800" dirty="0">
                <a:solidFill>
                  <a:srgbClr val="000000"/>
                </a:solidFill>
                <a:effectLst/>
                <a:ea typeface="Verdana" panose="020B0604030504040204" pitchFamily="34" charset="0"/>
                <a:cs typeface="Verdana" panose="020B0604030504040204" pitchFamily="34" charset="0"/>
              </a:rPr>
              <a:t>he </a:t>
            </a:r>
            <a:r>
              <a:rPr lang="en-US" sz="2800" i="1" dirty="0">
                <a:solidFill>
                  <a:srgbClr val="000000"/>
                </a:solidFill>
                <a:effectLst/>
                <a:ea typeface="Verdana" panose="020B0604030504040204" pitchFamily="34" charset="0"/>
                <a:cs typeface="Verdana" panose="020B0604030504040204" pitchFamily="34" charset="0"/>
              </a:rPr>
              <a:t>Katz</a:t>
            </a:r>
            <a:r>
              <a:rPr lang="en-US" sz="2800" dirty="0">
                <a:solidFill>
                  <a:srgbClr val="000000"/>
                </a:solidFill>
                <a:effectLst/>
                <a:ea typeface="Verdana" panose="020B0604030504040204" pitchFamily="34" charset="0"/>
                <a:cs typeface="Verdana" panose="020B0604030504040204" pitchFamily="34" charset="0"/>
              </a:rPr>
              <a:t> test rests on the assumption that [the] hypothetical reasonable person has a well-developed and stable set of privacy expectations. </a:t>
            </a:r>
          </a:p>
          <a:p>
            <a:r>
              <a:rPr lang="en-US" sz="2800" dirty="0">
                <a:solidFill>
                  <a:srgbClr val="000000"/>
                </a:solidFill>
                <a:effectLst/>
                <a:ea typeface="Verdana" panose="020B0604030504040204" pitchFamily="34" charset="0"/>
                <a:cs typeface="Verdana" panose="020B0604030504040204" pitchFamily="34" charset="0"/>
              </a:rPr>
              <a:t>But technology can change those expectations.</a:t>
            </a:r>
          </a:p>
        </p:txBody>
      </p:sp>
    </p:spTree>
    <p:extLst>
      <p:ext uri="{BB962C8B-B14F-4D97-AF65-F5344CB8AC3E}">
        <p14:creationId xmlns:p14="http://schemas.microsoft.com/office/powerpoint/2010/main" val="29402274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87A52-31E8-CC64-D78D-6B23DE48985C}"/>
              </a:ext>
            </a:extLst>
          </p:cNvPr>
          <p:cNvSpPr>
            <a:spLocks noGrp="1"/>
          </p:cNvSpPr>
          <p:nvPr>
            <p:ph type="title"/>
          </p:nvPr>
        </p:nvSpPr>
        <p:spPr/>
        <p:txBody>
          <a:bodyPr/>
          <a:lstStyle/>
          <a:p>
            <a:r>
              <a:rPr lang="en-US" dirty="0"/>
              <a:t>Reasonable Expectations</a:t>
            </a:r>
          </a:p>
        </p:txBody>
      </p:sp>
      <p:sp>
        <p:nvSpPr>
          <p:cNvPr id="3" name="Content Placeholder 2">
            <a:extLst>
              <a:ext uri="{FF2B5EF4-FFF2-40B4-BE49-F238E27FC236}">
                <a16:creationId xmlns:a16="http://schemas.microsoft.com/office/drawing/2014/main" id="{1BE6E16E-D1A9-0861-9CFA-1C3B992034E6}"/>
              </a:ext>
            </a:extLst>
          </p:cNvPr>
          <p:cNvSpPr>
            <a:spLocks noGrp="1"/>
          </p:cNvSpPr>
          <p:nvPr>
            <p:ph idx="1"/>
          </p:nvPr>
        </p:nvSpPr>
        <p:spPr/>
        <p:txBody>
          <a:bodyPr/>
          <a:lstStyle/>
          <a:p>
            <a:r>
              <a:rPr lang="en-US" sz="2600" dirty="0">
                <a:solidFill>
                  <a:srgbClr val="000000"/>
                </a:solidFill>
                <a:effectLst/>
                <a:ea typeface="Verdana" panose="020B0604030504040204" pitchFamily="34" charset="0"/>
                <a:cs typeface="Verdana" panose="020B0604030504040204" pitchFamily="34" charset="0"/>
              </a:rPr>
              <a:t>Dramatic technological change may lead to periods in which popular expectations are in flux and may ultimately produce significant changes in popular attitudes. </a:t>
            </a:r>
          </a:p>
          <a:p>
            <a:r>
              <a:rPr lang="en-US" sz="2600" dirty="0">
                <a:solidFill>
                  <a:srgbClr val="000000"/>
                </a:solidFill>
                <a:effectLst/>
                <a:ea typeface="Verdana" panose="020B0604030504040204" pitchFamily="34" charset="0"/>
                <a:cs typeface="Verdana" panose="020B0604030504040204" pitchFamily="34" charset="0"/>
              </a:rPr>
              <a:t>New technology may provide increased convenience or security at the expense of privacy, and many people may find the tradeoff worthwhile. And even if the public does not welcome the diminution of privacy that new technology entails, they may eventually reconcile themselves to this development as inevitable” </a:t>
            </a:r>
            <a:endParaRPr lang="en-US" sz="2600" dirty="0"/>
          </a:p>
          <a:p>
            <a:endParaRPr lang="en-US" dirty="0"/>
          </a:p>
        </p:txBody>
      </p:sp>
    </p:spTree>
    <p:extLst>
      <p:ext uri="{BB962C8B-B14F-4D97-AF65-F5344CB8AC3E}">
        <p14:creationId xmlns:p14="http://schemas.microsoft.com/office/powerpoint/2010/main" val="4759303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71838-08C3-A78D-045A-0078A22DDB1F}"/>
              </a:ext>
            </a:extLst>
          </p:cNvPr>
          <p:cNvSpPr>
            <a:spLocks noGrp="1"/>
          </p:cNvSpPr>
          <p:nvPr>
            <p:ph type="title"/>
          </p:nvPr>
        </p:nvSpPr>
        <p:spPr/>
        <p:txBody>
          <a:bodyPr/>
          <a:lstStyle/>
          <a:p>
            <a:r>
              <a:rPr lang="en-US" dirty="0"/>
              <a:t>The ECPA</a:t>
            </a:r>
          </a:p>
        </p:txBody>
      </p:sp>
      <p:sp>
        <p:nvSpPr>
          <p:cNvPr id="3" name="Content Placeholder 2">
            <a:extLst>
              <a:ext uri="{FF2B5EF4-FFF2-40B4-BE49-F238E27FC236}">
                <a16:creationId xmlns:a16="http://schemas.microsoft.com/office/drawing/2014/main" id="{A291CF8C-4606-038D-12FE-6089F27057FD}"/>
              </a:ext>
            </a:extLst>
          </p:cNvPr>
          <p:cNvSpPr>
            <a:spLocks noGrp="1"/>
          </p:cNvSpPr>
          <p:nvPr>
            <p:ph idx="1"/>
          </p:nvPr>
        </p:nvSpPr>
        <p:spPr>
          <a:xfrm>
            <a:off x="381000" y="1163637"/>
            <a:ext cx="8229600" cy="4530725"/>
          </a:xfrm>
        </p:spPr>
        <p:txBody>
          <a:bodyPr/>
          <a:lstStyle/>
          <a:p>
            <a:r>
              <a:rPr lang="en-US" sz="2400" dirty="0"/>
              <a:t>The rules for pen registers and other forms of telephone surveillance were codified by the Electronic Communications Privacy Act (ECPA) of 1986, which was itself an amendment to the 1968 wiretap law. </a:t>
            </a:r>
          </a:p>
          <a:p>
            <a:r>
              <a:rPr lang="en-US" sz="2400" dirty="0"/>
              <a:t>ECPA has three sections; the one relevant to pen registers is the Pen Register Act. The Pen Register Act creates a blanket prohibition on pen/traps, but with exceptions for both operations and maintenance by telephone companies, and pen/trap orders from a court. </a:t>
            </a:r>
          </a:p>
          <a:p>
            <a:r>
              <a:rPr lang="en-US" sz="2400" dirty="0"/>
              <a:t>Pen/trap order: there is no judicial scrutiny. Police must certify only that the information is likely to be relevant to a criminal investigation. Approval of pen/trap orders by courts is virtually automatic.</a:t>
            </a:r>
          </a:p>
        </p:txBody>
      </p:sp>
    </p:spTree>
    <p:extLst>
      <p:ext uri="{BB962C8B-B14F-4D97-AF65-F5344CB8AC3E}">
        <p14:creationId xmlns:p14="http://schemas.microsoft.com/office/powerpoint/2010/main" val="1744743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FF96E53F-12D5-6F3E-9630-ACA673D7A811}"/>
              </a:ext>
            </a:extLst>
          </p:cNvPr>
          <p:cNvSpPr>
            <a:spLocks noGrp="1"/>
          </p:cNvSpPr>
          <p:nvPr>
            <p:ph type="title"/>
          </p:nvPr>
        </p:nvSpPr>
        <p:spPr/>
        <p:txBody>
          <a:bodyPr/>
          <a:lstStyle/>
          <a:p>
            <a:pPr>
              <a:defRPr/>
            </a:pPr>
            <a:r>
              <a:rPr lang="en-US"/>
              <a:t>4</a:t>
            </a:r>
            <a:r>
              <a:rPr lang="en-US" baseline="30000"/>
              <a:t>th</a:t>
            </a:r>
            <a:r>
              <a:rPr lang="en-US"/>
              <a:t> Amendment</a:t>
            </a:r>
          </a:p>
        </p:txBody>
      </p:sp>
      <p:sp>
        <p:nvSpPr>
          <p:cNvPr id="5123" name="Content Placeholder 2">
            <a:extLst>
              <a:ext uri="{FF2B5EF4-FFF2-40B4-BE49-F238E27FC236}">
                <a16:creationId xmlns:a16="http://schemas.microsoft.com/office/drawing/2014/main" id="{706CCBF6-A2AC-C843-DE42-41CD3084A26E}"/>
              </a:ext>
            </a:extLst>
          </p:cNvPr>
          <p:cNvSpPr>
            <a:spLocks noGrp="1"/>
          </p:cNvSpPr>
          <p:nvPr>
            <p:ph idx="1"/>
          </p:nvPr>
        </p:nvSpPr>
        <p:spPr>
          <a:xfrm>
            <a:off x="457200" y="1524000"/>
            <a:ext cx="8229600" cy="5029200"/>
          </a:xfrm>
        </p:spPr>
        <p:txBody>
          <a:bodyPr/>
          <a:lstStyle/>
          <a:p>
            <a:pPr>
              <a:defRPr/>
            </a:pPr>
            <a:r>
              <a:rPr lang="en-US" altLang="en-US">
                <a:ea typeface="ＭＳ Ｐゴシック" pitchFamily="34" charset="-128"/>
              </a:rPr>
              <a:t>“The right of the people to be secure in their persons, houses, papers, and effects, against unreasonable searches and seizures, shall not be violated, and no Warrants shall issue, but upon probable cause, supported by Oath or affirmation, and particularly describing the place to be searched, and the persons or things to be seized.”</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FF88F9E3-C3FA-C0F3-4D52-A399773F77B8}"/>
              </a:ext>
            </a:extLst>
          </p:cNvPr>
          <p:cNvSpPr>
            <a:spLocks noGrp="1"/>
          </p:cNvSpPr>
          <p:nvPr>
            <p:ph type="title"/>
          </p:nvPr>
        </p:nvSpPr>
        <p:spPr/>
        <p:txBody>
          <a:bodyPr/>
          <a:lstStyle/>
          <a:p>
            <a:pPr>
              <a:defRPr/>
            </a:pPr>
            <a:r>
              <a:rPr lang="en-US"/>
              <a:t>Riley v. California</a:t>
            </a:r>
          </a:p>
        </p:txBody>
      </p:sp>
      <p:sp>
        <p:nvSpPr>
          <p:cNvPr id="27651" name="Content Placeholder 2">
            <a:extLst>
              <a:ext uri="{FF2B5EF4-FFF2-40B4-BE49-F238E27FC236}">
                <a16:creationId xmlns:a16="http://schemas.microsoft.com/office/drawing/2014/main" id="{80905B35-532F-F1FA-6CB6-29B9558425EE}"/>
              </a:ext>
            </a:extLst>
          </p:cNvPr>
          <p:cNvSpPr>
            <a:spLocks noGrp="1"/>
          </p:cNvSpPr>
          <p:nvPr>
            <p:ph idx="1"/>
          </p:nvPr>
        </p:nvSpPr>
        <p:spPr>
          <a:xfrm>
            <a:off x="457200" y="1447800"/>
            <a:ext cx="8229600" cy="4530725"/>
          </a:xfrm>
        </p:spPr>
        <p:txBody>
          <a:bodyPr/>
          <a:lstStyle/>
          <a:p>
            <a:pPr>
              <a:buFont typeface="Wingdings" charset="0"/>
              <a:buChar char="n"/>
              <a:defRPr/>
            </a:pPr>
            <a:r>
              <a:rPr lang="en-US" sz="2800"/>
              <a:t>A police officer stopped Riley for driving with expired tags, discovered his license had expired, and discovered two concealed guns.</a:t>
            </a:r>
          </a:p>
          <a:p>
            <a:pPr>
              <a:buFont typeface="Wingdings" charset="0"/>
              <a:buChar char="n"/>
              <a:defRPr/>
            </a:pPr>
            <a:r>
              <a:rPr lang="en-US" sz="2800"/>
              <a:t>The officer arrested Riley and legally searched him, finding a smart phone. The officer found messages labelled CK in the phone. </a:t>
            </a:r>
          </a:p>
          <a:p>
            <a:pPr lvl="1">
              <a:buFont typeface="Wingdings" charset="0"/>
              <a:buChar char="q"/>
              <a:defRPr/>
            </a:pPr>
            <a:r>
              <a:rPr lang="en-US" sz="2400"/>
              <a:t>CK = Crip Killers, a term for members of the Bloods.</a:t>
            </a:r>
          </a:p>
          <a:p>
            <a:pPr>
              <a:buFont typeface="Wingdings" charset="0"/>
              <a:buChar char="n"/>
              <a:defRPr/>
            </a:pPr>
            <a:r>
              <a:rPr lang="en-US" sz="2800"/>
              <a:t>The police searched the phone at the station and found evidence of an attempted murder.</a:t>
            </a:r>
          </a:p>
          <a:p>
            <a:pPr>
              <a:buFont typeface="Wingdings" charset="0"/>
              <a:buChar char="n"/>
              <a:defRPr/>
            </a:pPr>
            <a:r>
              <a:rPr lang="en-US" sz="2800"/>
              <a:t>Riley claimed the search required a warrant.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9B5CE837-12D1-6536-3E7C-AF10BA253C2D}"/>
              </a:ext>
            </a:extLst>
          </p:cNvPr>
          <p:cNvSpPr>
            <a:spLocks noGrp="1"/>
          </p:cNvSpPr>
          <p:nvPr>
            <p:ph type="title"/>
          </p:nvPr>
        </p:nvSpPr>
        <p:spPr/>
        <p:txBody>
          <a:bodyPr/>
          <a:lstStyle/>
          <a:p>
            <a:pPr>
              <a:defRPr/>
            </a:pPr>
            <a:r>
              <a:rPr lang="en-US"/>
              <a:t>A Warrant Was Required</a:t>
            </a:r>
          </a:p>
        </p:txBody>
      </p:sp>
      <p:sp>
        <p:nvSpPr>
          <p:cNvPr id="28675" name="Content Placeholder 2">
            <a:extLst>
              <a:ext uri="{FF2B5EF4-FFF2-40B4-BE49-F238E27FC236}">
                <a16:creationId xmlns:a16="http://schemas.microsoft.com/office/drawing/2014/main" id="{ACC88D84-5DC3-FE3B-EB0F-9D80D1279EA2}"/>
              </a:ext>
            </a:extLst>
          </p:cNvPr>
          <p:cNvSpPr>
            <a:spLocks noGrp="1"/>
          </p:cNvSpPr>
          <p:nvPr>
            <p:ph idx="1"/>
          </p:nvPr>
        </p:nvSpPr>
        <p:spPr>
          <a:xfrm>
            <a:off x="457200" y="1600200"/>
            <a:ext cx="8229600" cy="4800600"/>
          </a:xfrm>
        </p:spPr>
        <p:txBody>
          <a:bodyPr/>
          <a:lstStyle/>
          <a:p>
            <a:pPr>
              <a:defRPr/>
            </a:pPr>
            <a:r>
              <a:rPr lang="en-US" altLang="en-US" sz="2600" dirty="0">
                <a:ea typeface="ＭＳ Ｐゴシック" pitchFamily="34" charset="-128"/>
              </a:rPr>
              <a:t>“In 1926, Learned Hand observed . . . that it is “a totally different thing to search a man’s pockets and use against him what they contain, from ransacking his house for everything which may incriminate him.” . . . If his pockets contain a cell phone, however, that is no longer true. Indeed, a cell phone search would typically expose to the government far </a:t>
            </a:r>
            <a:r>
              <a:rPr lang="en-US" altLang="en-US" sz="2600" i="1" dirty="0">
                <a:ea typeface="ＭＳ Ｐゴシック" pitchFamily="34" charset="-128"/>
              </a:rPr>
              <a:t>more</a:t>
            </a:r>
            <a:r>
              <a:rPr lang="en-US" altLang="en-US" sz="2600" dirty="0">
                <a:ea typeface="ＭＳ Ｐゴシック" pitchFamily="34" charset="-128"/>
              </a:rPr>
              <a:t> than the most exhaustive search of a house: A phone not only contains in digital form many sensitive records previously found in the home; it also contains a broad array of private information never found in a home in any form—unless the phone is.”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B8C48E4C-8C45-9777-F930-86796D9ACF72}"/>
              </a:ext>
            </a:extLst>
          </p:cNvPr>
          <p:cNvSpPr>
            <a:spLocks noGrp="1"/>
          </p:cNvSpPr>
          <p:nvPr>
            <p:ph type="title"/>
          </p:nvPr>
        </p:nvSpPr>
        <p:spPr/>
        <p:txBody>
          <a:bodyPr/>
          <a:lstStyle/>
          <a:p>
            <a:pPr>
              <a:defRPr/>
            </a:pPr>
            <a:r>
              <a:rPr lang="en-US"/>
              <a:t>Alternative to 3</a:t>
            </a:r>
            <a:r>
              <a:rPr lang="en-US" baseline="30000"/>
              <a:t>rd</a:t>
            </a:r>
            <a:r>
              <a:rPr lang="en-US"/>
              <a:t> Party Disclosure?</a:t>
            </a:r>
          </a:p>
        </p:txBody>
      </p:sp>
      <p:sp>
        <p:nvSpPr>
          <p:cNvPr id="32771" name="Content Placeholder 2">
            <a:extLst>
              <a:ext uri="{FF2B5EF4-FFF2-40B4-BE49-F238E27FC236}">
                <a16:creationId xmlns:a16="http://schemas.microsoft.com/office/drawing/2014/main" id="{49546512-EBB5-B2B7-FA66-CAE2A3EDA3E8}"/>
              </a:ext>
            </a:extLst>
          </p:cNvPr>
          <p:cNvSpPr>
            <a:spLocks noGrp="1"/>
          </p:cNvSpPr>
          <p:nvPr>
            <p:ph idx="1"/>
          </p:nvPr>
        </p:nvSpPr>
        <p:spPr/>
        <p:txBody>
          <a:bodyPr/>
          <a:lstStyle/>
          <a:p>
            <a:pPr>
              <a:defRPr/>
            </a:pPr>
            <a:r>
              <a:rPr lang="en-US" altLang="en-US" dirty="0">
                <a:ea typeface="ＭＳ Ｐゴシック" pitchFamily="34" charset="-128"/>
              </a:rPr>
              <a:t>What should the alternative be?</a:t>
            </a:r>
          </a:p>
          <a:p>
            <a:pPr>
              <a:defRPr/>
            </a:pPr>
            <a:r>
              <a:rPr lang="en-US" altLang="en-US" dirty="0">
                <a:ea typeface="ＭＳ Ｐゴシック" pitchFamily="34" charset="-128"/>
              </a:rPr>
              <a:t>A current law enforcement argument:</a:t>
            </a:r>
          </a:p>
          <a:p>
            <a:pPr lvl="1">
              <a:defRPr/>
            </a:pPr>
            <a:r>
              <a:rPr lang="en-US" altLang="en-US" dirty="0">
                <a:ea typeface="ＭＳ Ｐゴシック" pitchFamily="34" charset="-128"/>
              </a:rPr>
              <a:t>“You need the haystack to find the needle. If you don't have it, when you go to ask it, it's not going to be there.” </a:t>
            </a:r>
          </a:p>
          <a:p>
            <a:pPr lvl="2">
              <a:defRPr/>
            </a:pPr>
            <a:r>
              <a:rPr lang="en-US" altLang="en-US" dirty="0">
                <a:ea typeface="ＭＳ Ｐゴシック" pitchFamily="34" charset="-128"/>
              </a:rPr>
              <a:t>Keith Alexander, then Director of the NSA.</a:t>
            </a:r>
          </a:p>
          <a:p>
            <a:pPr>
              <a:defRPr/>
            </a:pPr>
            <a:r>
              <a:rPr lang="en-US" altLang="en-US" dirty="0">
                <a:ea typeface="ＭＳ Ｐゴシック" pitchFamily="34" charset="-128"/>
              </a:rPr>
              <a:t>How do you balance law enforcement need against the need for privacy, in particular privacy in public?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722AF8-C870-E0BE-E435-A2571CA1B48B}"/>
              </a:ext>
            </a:extLst>
          </p:cNvPr>
          <p:cNvSpPr>
            <a:spLocks noGrp="1"/>
          </p:cNvSpPr>
          <p:nvPr>
            <p:ph type="title"/>
          </p:nvPr>
        </p:nvSpPr>
        <p:spPr>
          <a:xfrm>
            <a:off x="857250" y="299640"/>
            <a:ext cx="7429500" cy="854869"/>
          </a:xfrm>
        </p:spPr>
        <p:txBody>
          <a:bodyPr/>
          <a:lstStyle/>
          <a:p>
            <a:pPr>
              <a:defRPr/>
            </a:pPr>
            <a:r>
              <a:rPr lang="en-US" i="1" dirty="0"/>
              <a:t>United States v. Carpenter </a:t>
            </a:r>
            <a:r>
              <a:rPr lang="en-US" dirty="0"/>
              <a:t>(2018)</a:t>
            </a:r>
          </a:p>
        </p:txBody>
      </p:sp>
      <p:sp>
        <p:nvSpPr>
          <p:cNvPr id="3" name="Content Placeholder 2">
            <a:extLst>
              <a:ext uri="{FF2B5EF4-FFF2-40B4-BE49-F238E27FC236}">
                <a16:creationId xmlns:a16="http://schemas.microsoft.com/office/drawing/2014/main" id="{EA8BECF3-549C-DB51-4B97-3F2E81CED9DE}"/>
              </a:ext>
            </a:extLst>
          </p:cNvPr>
          <p:cNvSpPr>
            <a:spLocks noGrp="1"/>
          </p:cNvSpPr>
          <p:nvPr>
            <p:ph idx="1"/>
          </p:nvPr>
        </p:nvSpPr>
        <p:spPr/>
        <p:txBody>
          <a:bodyPr/>
          <a:lstStyle/>
          <a:p>
            <a:pPr>
              <a:defRPr/>
            </a:pPr>
            <a:r>
              <a:rPr lang="en-US" dirty="0"/>
              <a:t>The police constructed a network of accomplices, and placed Carpenter at the center of that network. </a:t>
            </a:r>
          </a:p>
          <a:p>
            <a:pPr>
              <a:defRPr/>
            </a:pPr>
            <a:r>
              <a:rPr lang="en-US" dirty="0"/>
              <a:t>The police use CSLI to show that Carpenter (Carpenter’s phone) was at the location of the crimes.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72710-DA2B-7D6F-E3E1-FE4C8C028CC9}"/>
              </a:ext>
            </a:extLst>
          </p:cNvPr>
          <p:cNvSpPr>
            <a:spLocks noGrp="1"/>
          </p:cNvSpPr>
          <p:nvPr>
            <p:ph type="title"/>
          </p:nvPr>
        </p:nvSpPr>
        <p:spPr/>
        <p:txBody>
          <a:bodyPr/>
          <a:lstStyle/>
          <a:p>
            <a:pPr>
              <a:defRPr/>
            </a:pPr>
            <a:r>
              <a:rPr lang="en-US" dirty="0"/>
              <a:t>Cell Site Location Data</a:t>
            </a:r>
          </a:p>
        </p:txBody>
      </p:sp>
      <p:sp>
        <p:nvSpPr>
          <p:cNvPr id="3" name="Content Placeholder 2">
            <a:extLst>
              <a:ext uri="{FF2B5EF4-FFF2-40B4-BE49-F238E27FC236}">
                <a16:creationId xmlns:a16="http://schemas.microsoft.com/office/drawing/2014/main" id="{9E7718AF-2DF8-64E2-F7AE-BACACDF8E4F6}"/>
              </a:ext>
            </a:extLst>
          </p:cNvPr>
          <p:cNvSpPr>
            <a:spLocks noGrp="1"/>
          </p:cNvSpPr>
          <p:nvPr>
            <p:ph idx="1"/>
          </p:nvPr>
        </p:nvSpPr>
        <p:spPr/>
        <p:txBody>
          <a:bodyPr/>
          <a:lstStyle/>
          <a:p>
            <a:pPr>
              <a:defRPr/>
            </a:pPr>
            <a:r>
              <a:rPr lang="en-US" sz="2400" dirty="0"/>
              <a:t>“Cell phones continuously scan . . .for the best signal, which generally comes from the closest cell site. [They] tap into the . . . network several times a minute . . . even if the owner is not using one of the phone’s features.” </a:t>
            </a:r>
          </a:p>
          <a:p>
            <a:pPr>
              <a:defRPr/>
            </a:pPr>
            <a:r>
              <a:rPr lang="en-US" sz="2400" dirty="0"/>
              <a:t>Each connection “generates a time-stamped record known as cell-site location information (CSLI).”</a:t>
            </a:r>
          </a:p>
          <a:p>
            <a:pPr>
              <a:defRPr/>
            </a:pPr>
            <a:endParaRPr lang="en-US" sz="21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0FEB6-2EBC-F6E6-9A20-3AF59C7F9535}"/>
              </a:ext>
            </a:extLst>
          </p:cNvPr>
          <p:cNvSpPr>
            <a:spLocks noGrp="1"/>
          </p:cNvSpPr>
          <p:nvPr>
            <p:ph type="title"/>
          </p:nvPr>
        </p:nvSpPr>
        <p:spPr/>
        <p:txBody>
          <a:bodyPr/>
          <a:lstStyle/>
          <a:p>
            <a:pPr>
              <a:defRPr/>
            </a:pPr>
            <a:r>
              <a:rPr lang="en-US" dirty="0"/>
              <a:t>Phone Company Data Collection</a:t>
            </a:r>
          </a:p>
        </p:txBody>
      </p:sp>
      <p:sp>
        <p:nvSpPr>
          <p:cNvPr id="3" name="Content Placeholder 2">
            <a:extLst>
              <a:ext uri="{FF2B5EF4-FFF2-40B4-BE49-F238E27FC236}">
                <a16:creationId xmlns:a16="http://schemas.microsoft.com/office/drawing/2014/main" id="{F86A59DF-6314-9B73-2200-313FA66680F3}"/>
              </a:ext>
            </a:extLst>
          </p:cNvPr>
          <p:cNvSpPr>
            <a:spLocks noGrp="1"/>
          </p:cNvSpPr>
          <p:nvPr>
            <p:ph idx="1"/>
          </p:nvPr>
        </p:nvSpPr>
        <p:spPr/>
        <p:txBody>
          <a:bodyPr/>
          <a:lstStyle/>
          <a:p>
            <a:pPr>
              <a:defRPr/>
            </a:pPr>
            <a:r>
              <a:rPr lang="en-US" sz="2100" dirty="0"/>
              <a:t>“Wireless carriers collect and store CSLI.”</a:t>
            </a:r>
          </a:p>
          <a:p>
            <a:pPr>
              <a:defRPr/>
            </a:pPr>
            <a:r>
              <a:rPr lang="en-US" sz="2100" dirty="0"/>
              <a:t>They often sell aggregated location records to data brokers, without individual identifying information.” </a:t>
            </a:r>
          </a:p>
          <a:p>
            <a:pPr>
              <a:defRPr/>
            </a:pPr>
            <a:r>
              <a:rPr lang="en-US" sz="2100" dirty="0"/>
              <a:t>“[I]n recent years phone companies have also collected location information from the transmission of text messages and routine data connections. Accordingly, modern cell phones generate increasingly vast amounts of increasingly precise CSLI.”</a:t>
            </a:r>
            <a:endParaRPr lang="en-US" sz="18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5E15C-C4C5-D9F7-EC41-134F6E138832}"/>
              </a:ext>
            </a:extLst>
          </p:cNvPr>
          <p:cNvSpPr>
            <a:spLocks noGrp="1"/>
          </p:cNvSpPr>
          <p:nvPr>
            <p:ph type="title"/>
          </p:nvPr>
        </p:nvSpPr>
        <p:spPr/>
        <p:txBody>
          <a:bodyPr/>
          <a:lstStyle/>
          <a:p>
            <a:pPr>
              <a:defRPr/>
            </a:pPr>
            <a:r>
              <a:rPr lang="en-US" i="1" dirty="0"/>
              <a:t>Carpenter</a:t>
            </a:r>
            <a:r>
              <a:rPr lang="en-US" dirty="0"/>
              <a:t> Summary of Appeals Court</a:t>
            </a:r>
          </a:p>
        </p:txBody>
      </p:sp>
      <p:sp>
        <p:nvSpPr>
          <p:cNvPr id="3" name="Content Placeholder 2">
            <a:extLst>
              <a:ext uri="{FF2B5EF4-FFF2-40B4-BE49-F238E27FC236}">
                <a16:creationId xmlns:a16="http://schemas.microsoft.com/office/drawing/2014/main" id="{8E827577-C222-23C7-6574-7CD2B02DA7B9}"/>
              </a:ext>
            </a:extLst>
          </p:cNvPr>
          <p:cNvSpPr>
            <a:spLocks noGrp="1"/>
          </p:cNvSpPr>
          <p:nvPr>
            <p:ph idx="1"/>
          </p:nvPr>
        </p:nvSpPr>
        <p:spPr>
          <a:xfrm>
            <a:off x="457200" y="1676400"/>
            <a:ext cx="8292164" cy="4095750"/>
          </a:xfrm>
        </p:spPr>
        <p:txBody>
          <a:bodyPr/>
          <a:lstStyle/>
          <a:p>
            <a:pPr>
              <a:defRPr/>
            </a:pPr>
            <a:r>
              <a:rPr lang="en-US" sz="2800" dirty="0"/>
              <a:t>“Carpenter lacked a reasonable expectation of privacy in the location information collected by the FBI because he had shared that information with his wireless carriers. Given that cell phone users voluntarily convey cell-site data to their carriers as ‘a means of establishing communication, ‘the court concluded that the resulting business records are not entitled to Fourth Amendment protection.’” </a:t>
            </a:r>
          </a:p>
          <a:p>
            <a:pPr lvl="1">
              <a:defRPr/>
            </a:pPr>
            <a:r>
              <a:rPr lang="en-US" sz="2400" dirty="0"/>
              <a:t>The Appeals Court cited </a:t>
            </a:r>
            <a:r>
              <a:rPr lang="en-US" sz="2400" i="1" dirty="0"/>
              <a:t>Smith v. Maryland</a:t>
            </a:r>
            <a:r>
              <a:rPr lang="en-US" sz="2400" dirty="0"/>
              <a:t>.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AACC6-D7EA-B7AA-3670-1E27F5ED1192}"/>
              </a:ext>
            </a:extLst>
          </p:cNvPr>
          <p:cNvSpPr>
            <a:spLocks noGrp="1"/>
          </p:cNvSpPr>
          <p:nvPr>
            <p:ph type="title"/>
          </p:nvPr>
        </p:nvSpPr>
        <p:spPr/>
        <p:txBody>
          <a:bodyPr/>
          <a:lstStyle/>
          <a:p>
            <a:pPr>
              <a:defRPr/>
            </a:pPr>
            <a:r>
              <a:rPr lang="en-US" dirty="0"/>
              <a:t>The Supreme Court</a:t>
            </a:r>
          </a:p>
        </p:txBody>
      </p:sp>
      <p:sp>
        <p:nvSpPr>
          <p:cNvPr id="3" name="Content Placeholder 2">
            <a:extLst>
              <a:ext uri="{FF2B5EF4-FFF2-40B4-BE49-F238E27FC236}">
                <a16:creationId xmlns:a16="http://schemas.microsoft.com/office/drawing/2014/main" id="{850DA9F8-398F-7C63-AD4C-BDA1A9568BEC}"/>
              </a:ext>
            </a:extLst>
          </p:cNvPr>
          <p:cNvSpPr>
            <a:spLocks noGrp="1"/>
          </p:cNvSpPr>
          <p:nvPr>
            <p:ph idx="1"/>
          </p:nvPr>
        </p:nvSpPr>
        <p:spPr>
          <a:xfrm>
            <a:off x="533400" y="1417638"/>
            <a:ext cx="8077200" cy="3943350"/>
          </a:xfrm>
        </p:spPr>
        <p:txBody>
          <a:bodyPr/>
          <a:lstStyle/>
          <a:p>
            <a:pPr>
              <a:defRPr/>
            </a:pPr>
            <a:r>
              <a:rPr lang="en-US" dirty="0"/>
              <a:t>“while the third-party doctrine applies to telephone numbers and bank records, it is not clear whether its logic extends to the qualitatively different category of cell-site records. After all, when </a:t>
            </a:r>
            <a:r>
              <a:rPr lang="en-US" i="1" dirty="0"/>
              <a:t>Smith </a:t>
            </a:r>
            <a:r>
              <a:rPr lang="en-US" dirty="0"/>
              <a:t>was decided in 1979, few could have imagined a society in which a phone goes wherever its owner goes, conveying to the wireless carrier not just dialed digits, but a detailed and comprehensive record of the person’s movements.”</a:t>
            </a:r>
          </a:p>
          <a:p>
            <a:pPr>
              <a:defRPr/>
            </a:pP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93D54-A252-5742-ABC1-6F541DABAC87}"/>
              </a:ext>
            </a:extLst>
          </p:cNvPr>
          <p:cNvSpPr>
            <a:spLocks noGrp="1"/>
          </p:cNvSpPr>
          <p:nvPr>
            <p:ph type="title"/>
          </p:nvPr>
        </p:nvSpPr>
        <p:spPr/>
        <p:txBody>
          <a:bodyPr/>
          <a:lstStyle/>
          <a:p>
            <a:r>
              <a:rPr lang="en-US" i="1" dirty="0"/>
              <a:t>Carpenter</a:t>
            </a:r>
            <a:r>
              <a:rPr lang="en-US" dirty="0"/>
              <a:t>: Seeking to Keep Private</a:t>
            </a:r>
          </a:p>
        </p:txBody>
      </p:sp>
      <p:sp>
        <p:nvSpPr>
          <p:cNvPr id="3" name="Content Placeholder 2">
            <a:extLst>
              <a:ext uri="{FF2B5EF4-FFF2-40B4-BE49-F238E27FC236}">
                <a16:creationId xmlns:a16="http://schemas.microsoft.com/office/drawing/2014/main" id="{601BAC7E-FCFB-C41D-90FE-0964C5F0A60B}"/>
              </a:ext>
            </a:extLst>
          </p:cNvPr>
          <p:cNvSpPr>
            <a:spLocks noGrp="1"/>
          </p:cNvSpPr>
          <p:nvPr>
            <p:ph idx="1"/>
          </p:nvPr>
        </p:nvSpPr>
        <p:spPr/>
        <p:txBody>
          <a:bodyPr/>
          <a:lstStyle/>
          <a:p>
            <a:r>
              <a:rPr lang="en-US" sz="2800" i="1" dirty="0">
                <a:solidFill>
                  <a:srgbClr val="000000"/>
                </a:solidFill>
                <a:ea typeface="Times New Roman" panose="02020603050405020304" pitchFamily="18" charset="0"/>
                <a:cs typeface="Times New Roman" panose="02020603050405020304" pitchFamily="18" charset="0"/>
              </a:rPr>
              <a:t>Seeking to keep data private</a:t>
            </a:r>
            <a:r>
              <a:rPr lang="en-US" sz="2800" dirty="0">
                <a:solidFill>
                  <a:srgbClr val="000000"/>
                </a:solidFill>
                <a:ea typeface="Times New Roman" panose="02020603050405020304" pitchFamily="18" charset="0"/>
                <a:cs typeface="Times New Roman" panose="02020603050405020304" pitchFamily="18" charset="0"/>
              </a:rPr>
              <a:t>: Reduced expectation of privacy in information knowingly shared with another. But “diminished privacy interests does not mean that the Fourth Amendment falls out of the picture entirely” (citing </a:t>
            </a:r>
            <a:r>
              <a:rPr lang="en-US" sz="2800" i="1" dirty="0">
                <a:solidFill>
                  <a:srgbClr val="000000"/>
                </a:solidFill>
                <a:ea typeface="Times New Roman" panose="02020603050405020304" pitchFamily="18" charset="0"/>
                <a:cs typeface="Times New Roman" panose="02020603050405020304" pitchFamily="18" charset="0"/>
              </a:rPr>
              <a:t>Riley</a:t>
            </a:r>
            <a:r>
              <a:rPr lang="en-US" sz="2800" dirty="0">
                <a:solidFill>
                  <a:srgbClr val="000000"/>
                </a:solidFill>
                <a:ea typeface="Times New Roman" panose="02020603050405020304" pitchFamily="18" charset="0"/>
                <a:cs typeface="Times New Roman" panose="02020603050405020304" pitchFamily="18" charset="0"/>
              </a:rPr>
              <a:t>)</a:t>
            </a:r>
          </a:p>
          <a:p>
            <a:pPr lvl="2"/>
            <a:r>
              <a:rPr lang="en-US" sz="2400" i="1" dirty="0">
                <a:solidFill>
                  <a:srgbClr val="000000"/>
                </a:solidFill>
                <a:cs typeface="Times New Roman" panose="02020603050405020304" pitchFamily="18" charset="0"/>
              </a:rPr>
              <a:t>Miller</a:t>
            </a:r>
            <a:r>
              <a:rPr lang="en-US" sz="2400" dirty="0">
                <a:solidFill>
                  <a:srgbClr val="000000"/>
                </a:solidFill>
                <a:cs typeface="Times New Roman" panose="02020603050405020304" pitchFamily="18" charset="0"/>
              </a:rPr>
              <a:t>: concerned negotiable instruments</a:t>
            </a:r>
            <a:r>
              <a:rPr lang="en-US" sz="2400" i="1" dirty="0">
                <a:solidFill>
                  <a:srgbClr val="000000"/>
                </a:solidFill>
                <a:cs typeface="Times New Roman" panose="02020603050405020304" pitchFamily="18" charset="0"/>
              </a:rPr>
              <a:t>.</a:t>
            </a:r>
          </a:p>
          <a:p>
            <a:pPr lvl="2"/>
            <a:r>
              <a:rPr lang="en-US" sz="2400" i="1" dirty="0">
                <a:solidFill>
                  <a:srgbClr val="000000"/>
                </a:solidFill>
                <a:cs typeface="Times New Roman" panose="02020603050405020304" pitchFamily="18" charset="0"/>
              </a:rPr>
              <a:t>Smith</a:t>
            </a:r>
            <a:r>
              <a:rPr lang="en-US" sz="2400" dirty="0">
                <a:solidFill>
                  <a:srgbClr val="000000"/>
                </a:solidFill>
                <a:cs typeface="Times New Roman" panose="02020603050405020304" pitchFamily="18" charset="0"/>
              </a:rPr>
              <a:t>: Limited data collected by a pen register. </a:t>
            </a:r>
          </a:p>
          <a:p>
            <a:pPr lvl="2"/>
            <a:r>
              <a:rPr lang="en-US" sz="2400" i="1" dirty="0">
                <a:solidFill>
                  <a:srgbClr val="000000"/>
                </a:solidFill>
                <a:cs typeface="Times New Roman" panose="02020603050405020304" pitchFamily="18" charset="0"/>
              </a:rPr>
              <a:t>Carpenter</a:t>
            </a:r>
            <a:r>
              <a:rPr lang="en-US" sz="2400" dirty="0">
                <a:solidFill>
                  <a:srgbClr val="000000"/>
                </a:solidFill>
                <a:cs typeface="Times New Roman" panose="02020603050405020304" pitchFamily="18" charset="0"/>
              </a:rPr>
              <a:t>: Revealing location data. </a:t>
            </a:r>
          </a:p>
          <a:p>
            <a:pPr marL="0" indent="0">
              <a:buNone/>
            </a:pPr>
            <a:endParaRPr lang="en-US" sz="2100" dirty="0"/>
          </a:p>
        </p:txBody>
      </p:sp>
    </p:spTree>
    <p:extLst>
      <p:ext uri="{BB962C8B-B14F-4D97-AF65-F5344CB8AC3E}">
        <p14:creationId xmlns:p14="http://schemas.microsoft.com/office/powerpoint/2010/main" val="3245941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5A0D2-E8F7-DD43-5C5B-E053DEC8032A}"/>
              </a:ext>
            </a:extLst>
          </p:cNvPr>
          <p:cNvSpPr>
            <a:spLocks noGrp="1"/>
          </p:cNvSpPr>
          <p:nvPr>
            <p:ph type="title"/>
          </p:nvPr>
        </p:nvSpPr>
        <p:spPr/>
        <p:txBody>
          <a:bodyPr/>
          <a:lstStyle/>
          <a:p>
            <a:r>
              <a:rPr lang="en-US" dirty="0"/>
              <a:t>Carpenter: Voluntariness and Risk</a:t>
            </a:r>
          </a:p>
        </p:txBody>
      </p:sp>
      <p:sp>
        <p:nvSpPr>
          <p:cNvPr id="3" name="Content Placeholder 2">
            <a:extLst>
              <a:ext uri="{FF2B5EF4-FFF2-40B4-BE49-F238E27FC236}">
                <a16:creationId xmlns:a16="http://schemas.microsoft.com/office/drawing/2014/main" id="{FBE28CBA-BBE2-2D19-BFC6-7DA04A8CB238}"/>
              </a:ext>
            </a:extLst>
          </p:cNvPr>
          <p:cNvSpPr>
            <a:spLocks noGrp="1"/>
          </p:cNvSpPr>
          <p:nvPr>
            <p:ph idx="1"/>
          </p:nvPr>
        </p:nvSpPr>
        <p:spPr/>
        <p:txBody>
          <a:bodyPr/>
          <a:lstStyle/>
          <a:p>
            <a:r>
              <a:rPr lang="en-US" sz="2400" i="1" kern="100" dirty="0">
                <a:ea typeface="Calibri" panose="020F0502020204030204" pitchFamily="34" charset="0"/>
                <a:cs typeface="Times New Roman" panose="02020603050405020304" pitchFamily="18" charset="0"/>
              </a:rPr>
              <a:t>Not voluntarily shared</a:t>
            </a:r>
            <a:r>
              <a:rPr lang="en-US" sz="2400" kern="100" dirty="0">
                <a:ea typeface="Calibri" panose="020F0502020204030204" pitchFamily="34" charset="0"/>
                <a:cs typeface="Times New Roman" panose="02020603050405020304" pitchFamily="18" charset="0"/>
              </a:rPr>
              <a:t>: “Cell phone location information is not truly ‘shared’ . . . cell phones and the services they provide are ‘such a pervasive and insistent part of daily life’ that carrying one is indispensable to participation in modern society.”  Citing </a:t>
            </a:r>
            <a:r>
              <a:rPr lang="en-US" sz="2400" i="1" kern="100" dirty="0">
                <a:ea typeface="Calibri" panose="020F0502020204030204" pitchFamily="34" charset="0"/>
                <a:cs typeface="Times New Roman" panose="02020603050405020304" pitchFamily="18" charset="0"/>
              </a:rPr>
              <a:t>Riley.</a:t>
            </a:r>
          </a:p>
          <a:p>
            <a:r>
              <a:rPr lang="en-US" sz="2400" i="1" kern="100" dirty="0">
                <a:ea typeface="Calibri" panose="020F0502020204030204" pitchFamily="34" charset="0"/>
                <a:cs typeface="Times New Roman" panose="02020603050405020304" pitchFamily="18" charset="0"/>
              </a:rPr>
              <a:t>No assumption of risk</a:t>
            </a:r>
            <a:r>
              <a:rPr lang="en-US" sz="2400" kern="100" dirty="0">
                <a:ea typeface="Calibri" panose="020F0502020204030204" pitchFamily="34" charset="0"/>
                <a:cs typeface="Times New Roman" panose="02020603050405020304" pitchFamily="18" charset="0"/>
              </a:rPr>
              <a:t>: “a cell phone logs a cell-site record by dint of its operation, without any affirmative act on the part of the user beyond powering up . . . in no meaningful sense does the user voluntarily “assume[ ] the risk” of turning over a comprehensive dossier of his physical movements.”</a:t>
            </a:r>
          </a:p>
          <a:p>
            <a:endParaRPr lang="en-US" dirty="0"/>
          </a:p>
        </p:txBody>
      </p:sp>
    </p:spTree>
    <p:extLst>
      <p:ext uri="{BB962C8B-B14F-4D97-AF65-F5344CB8AC3E}">
        <p14:creationId xmlns:p14="http://schemas.microsoft.com/office/powerpoint/2010/main" val="510980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A7B95415-4965-5EF3-2C91-C3CD4EB0B40B}"/>
              </a:ext>
            </a:extLst>
          </p:cNvPr>
          <p:cNvSpPr>
            <a:spLocks noGrp="1"/>
          </p:cNvSpPr>
          <p:nvPr>
            <p:ph type="title"/>
          </p:nvPr>
        </p:nvSpPr>
        <p:spPr/>
        <p:txBody>
          <a:bodyPr/>
          <a:lstStyle/>
          <a:p>
            <a:pPr>
              <a:defRPr/>
            </a:pPr>
            <a:r>
              <a:rPr lang="en-US"/>
              <a:t>So . . .</a:t>
            </a:r>
          </a:p>
        </p:txBody>
      </p:sp>
      <p:sp>
        <p:nvSpPr>
          <p:cNvPr id="6147" name="Content Placeholder 2">
            <a:extLst>
              <a:ext uri="{FF2B5EF4-FFF2-40B4-BE49-F238E27FC236}">
                <a16:creationId xmlns:a16="http://schemas.microsoft.com/office/drawing/2014/main" id="{DC60FF57-17A0-6D75-969B-11F78110D121}"/>
              </a:ext>
            </a:extLst>
          </p:cNvPr>
          <p:cNvSpPr>
            <a:spLocks noGrp="1"/>
          </p:cNvSpPr>
          <p:nvPr>
            <p:ph idx="1"/>
          </p:nvPr>
        </p:nvSpPr>
        <p:spPr/>
        <p:txBody>
          <a:bodyPr/>
          <a:lstStyle/>
          <a:p>
            <a:pPr>
              <a:defRPr/>
            </a:pPr>
            <a:r>
              <a:rPr lang="en-US" altLang="en-US">
                <a:ea typeface="ＭＳ Ｐゴシック" pitchFamily="34" charset="-128"/>
              </a:rPr>
              <a:t>There is a zone of privacy—</a:t>
            </a:r>
            <a:r>
              <a:rPr lang="ja-JP" altLang="en-US">
                <a:ea typeface="ＭＳ Ｐゴシック" pitchFamily="34" charset="-128"/>
              </a:rPr>
              <a:t>”</a:t>
            </a:r>
            <a:r>
              <a:rPr lang="en-US" altLang="ja-JP">
                <a:ea typeface="ＭＳ Ｐゴシック" pitchFamily="34" charset="-128"/>
              </a:rPr>
              <a:t>secure in their persons, houses, papers, and effects</a:t>
            </a:r>
            <a:r>
              <a:rPr lang="en-US" altLang="en-US">
                <a:ea typeface="ＭＳ Ｐゴシック" pitchFamily="34" charset="-128"/>
              </a:rPr>
              <a:t>”</a:t>
            </a:r>
            <a:r>
              <a:rPr lang="en-US" altLang="ja-JP">
                <a:ea typeface="ＭＳ Ｐゴシック" pitchFamily="34" charset="-128"/>
              </a:rPr>
              <a:t>—that cannot be invaded without a warrant. </a:t>
            </a:r>
          </a:p>
          <a:p>
            <a:pPr>
              <a:defRPr/>
            </a:pPr>
            <a:r>
              <a:rPr lang="en-US" altLang="en-US">
                <a:ea typeface="ＭＳ Ｐゴシック" pitchFamily="34" charset="-128"/>
              </a:rPr>
              <a:t>How do we define that zone?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09CAAD-59A5-1AFE-5831-493EDAB473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B81CA5-61C9-18D6-90ED-28B730C011DD}"/>
              </a:ext>
            </a:extLst>
          </p:cNvPr>
          <p:cNvSpPr>
            <a:spLocks noGrp="1"/>
          </p:cNvSpPr>
          <p:nvPr>
            <p:ph type="title"/>
          </p:nvPr>
        </p:nvSpPr>
        <p:spPr/>
        <p:txBody>
          <a:bodyPr/>
          <a:lstStyle/>
          <a:p>
            <a:r>
              <a:rPr lang="en-US" dirty="0"/>
              <a:t>Justice Brennan’s Doubts</a:t>
            </a:r>
          </a:p>
        </p:txBody>
      </p:sp>
      <p:sp>
        <p:nvSpPr>
          <p:cNvPr id="3" name="Content Placeholder 2">
            <a:extLst>
              <a:ext uri="{FF2B5EF4-FFF2-40B4-BE49-F238E27FC236}">
                <a16:creationId xmlns:a16="http://schemas.microsoft.com/office/drawing/2014/main" id="{ACDA5564-5AB1-0EB7-9F50-47729E849242}"/>
              </a:ext>
            </a:extLst>
          </p:cNvPr>
          <p:cNvSpPr>
            <a:spLocks noGrp="1"/>
          </p:cNvSpPr>
          <p:nvPr>
            <p:ph idx="1"/>
          </p:nvPr>
        </p:nvSpPr>
        <p:spPr>
          <a:xfrm>
            <a:off x="457200" y="1295400"/>
            <a:ext cx="8229600" cy="4530725"/>
          </a:xfrm>
        </p:spPr>
        <p:txBody>
          <a:bodyPr/>
          <a:lstStyle/>
          <a:p>
            <a:pPr marL="0" marR="0" indent="457200">
              <a:spcBef>
                <a:spcPts val="0"/>
              </a:spcBef>
              <a:spcAft>
                <a:spcPts val="0"/>
              </a:spcAft>
              <a:tabLst>
                <a:tab pos="1085850" algn="l"/>
              </a:tabLst>
            </a:pPr>
            <a:r>
              <a:rPr lang="en-US" sz="2400" dirty="0">
                <a:solidFill>
                  <a:srgbClr val="000000"/>
                </a:solidFill>
                <a:effectLst/>
                <a:ea typeface="Verdana" panose="020B0604030504040204" pitchFamily="34" charset="0"/>
                <a:cs typeface="Verdana" panose="020B0604030504040204" pitchFamily="34" charset="0"/>
              </a:rPr>
              <a:t>Justice Brennan, dissenting in </a:t>
            </a:r>
            <a:r>
              <a:rPr lang="en-US" sz="2400" i="1" dirty="0">
                <a:solidFill>
                  <a:srgbClr val="000000"/>
                </a:solidFill>
                <a:effectLst/>
                <a:ea typeface="Verdana" panose="020B0604030504040204" pitchFamily="34" charset="0"/>
                <a:cs typeface="Verdana" panose="020B0604030504040204" pitchFamily="34" charset="0"/>
              </a:rPr>
              <a:t>Lopez v. United States</a:t>
            </a:r>
            <a:r>
              <a:rPr lang="en-US" sz="2400" dirty="0">
                <a:solidFill>
                  <a:srgbClr val="000000"/>
                </a:solidFill>
                <a:effectLst/>
                <a:ea typeface="Verdana" panose="020B0604030504040204" pitchFamily="34" charset="0"/>
                <a:cs typeface="Verdana" panose="020B0604030504040204" pitchFamily="34" charset="0"/>
              </a:rPr>
              <a:t> (1963, cited in </a:t>
            </a:r>
            <a:r>
              <a:rPr lang="en-US" sz="2400" i="1" dirty="0">
                <a:solidFill>
                  <a:srgbClr val="000000"/>
                </a:solidFill>
                <a:effectLst/>
                <a:ea typeface="Verdana" panose="020B0604030504040204" pitchFamily="34" charset="0"/>
                <a:cs typeface="Verdana" panose="020B0604030504040204" pitchFamily="34" charset="0"/>
              </a:rPr>
              <a:t>Hoffa</a:t>
            </a:r>
            <a:r>
              <a:rPr lang="en-US" sz="2400" dirty="0">
                <a:solidFill>
                  <a:srgbClr val="000000"/>
                </a:solidFill>
                <a:effectLst/>
                <a:ea typeface="Verdana" panose="020B0604030504040204" pitchFamily="34" charset="0"/>
                <a:cs typeface="Verdana" panose="020B0604030504040204" pitchFamily="34" charset="0"/>
              </a:rPr>
              <a:t>):</a:t>
            </a:r>
            <a:endParaRPr lang="en-US" sz="2400" dirty="0">
              <a:effectLst/>
              <a:ea typeface="Verdana" panose="020B0604030504040204" pitchFamily="34" charset="0"/>
              <a:cs typeface="Verdana" panose="020B0604030504040204" pitchFamily="34" charset="0"/>
            </a:endParaRPr>
          </a:p>
          <a:p>
            <a:pPr marL="457200" marR="0">
              <a:spcBef>
                <a:spcPts val="0"/>
              </a:spcBef>
              <a:spcAft>
                <a:spcPts val="0"/>
              </a:spcAft>
              <a:tabLst>
                <a:tab pos="1085850" algn="l"/>
              </a:tabLst>
            </a:pPr>
            <a:r>
              <a:rPr lang="en-US" sz="2200" dirty="0">
                <a:solidFill>
                  <a:srgbClr val="000000"/>
                </a:solidFill>
                <a:effectLst/>
                <a:ea typeface="Verdana" panose="020B0604030504040204" pitchFamily="34" charset="0"/>
                <a:cs typeface="Verdana" panose="020B0604030504040204" pitchFamily="34" charset="0"/>
              </a:rPr>
              <a:t>[T]here is a qualitative difference between electronic surveillance, whether the agents conceal the devices on their persons or in walls or under beds, and conventional police stratagems such as eavesdropping and disguise. The latter do not so seriously intrude upon the right of privacy. The risk of being overheard by an eavesdropper or betrayed by an informer or deceived as to the identity of one with whom one deals is probably inherent in the conditions of human society. It is the kind of risk we necessarily assume whenever we speak. But as soon as electronic surveillance comes into play, the risk changes crucially. There is no security from that kind of eavesdropping, no way of mitigating the risk, and so not even a residuum of true privacy. </a:t>
            </a:r>
            <a:endParaRPr lang="en-US" sz="2200" dirty="0">
              <a:effectLst/>
              <a:ea typeface="Verdana" panose="020B0604030504040204" pitchFamily="34" charset="0"/>
              <a:cs typeface="Verdana" panose="020B0604030504040204" pitchFamily="34" charset="0"/>
            </a:endParaRPr>
          </a:p>
          <a:p>
            <a:pPr marL="0" marR="0">
              <a:spcBef>
                <a:spcPts val="0"/>
              </a:spcBef>
              <a:spcAft>
                <a:spcPts val="0"/>
              </a:spcAft>
              <a:tabLst>
                <a:tab pos="1085850" algn="l"/>
              </a:tabLst>
            </a:pPr>
            <a:r>
              <a:rPr lang="en-US" sz="1800"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 </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22311286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4E5B8-B8F9-F02E-AD96-E73D26B035CB}"/>
              </a:ext>
            </a:extLst>
          </p:cNvPr>
          <p:cNvSpPr>
            <a:spLocks noGrp="1"/>
          </p:cNvSpPr>
          <p:nvPr>
            <p:ph type="title"/>
          </p:nvPr>
        </p:nvSpPr>
        <p:spPr/>
        <p:txBody>
          <a:bodyPr/>
          <a:lstStyle/>
          <a:p>
            <a:pPr>
              <a:defRPr/>
            </a:pPr>
            <a:r>
              <a:rPr lang="en-US" dirty="0"/>
              <a:t>The Court’s Holding</a:t>
            </a:r>
          </a:p>
        </p:txBody>
      </p:sp>
      <p:sp>
        <p:nvSpPr>
          <p:cNvPr id="3" name="Content Placeholder 2">
            <a:extLst>
              <a:ext uri="{FF2B5EF4-FFF2-40B4-BE49-F238E27FC236}">
                <a16:creationId xmlns:a16="http://schemas.microsoft.com/office/drawing/2014/main" id="{2F50AF1E-9F26-6AF8-93AB-FFA824B0C8A0}"/>
              </a:ext>
            </a:extLst>
          </p:cNvPr>
          <p:cNvSpPr>
            <a:spLocks noGrp="1"/>
          </p:cNvSpPr>
          <p:nvPr>
            <p:ph idx="1"/>
          </p:nvPr>
        </p:nvSpPr>
        <p:spPr/>
        <p:txBody>
          <a:bodyPr/>
          <a:lstStyle/>
          <a:p>
            <a:pPr>
              <a:defRPr/>
            </a:pPr>
            <a:r>
              <a:rPr lang="en-US" dirty="0"/>
              <a:t>“We hold that an individual maintains a legitimate expectation of privacy in the record of his physical movements as captured through CSLI.”</a:t>
            </a:r>
          </a:p>
          <a:p>
            <a:pPr>
              <a:defRPr/>
            </a:pPr>
            <a:r>
              <a:rPr lang="en-US" dirty="0"/>
              <a:t>Note how narrow this is.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7D390-81F0-0BB3-B45C-C7643027A23D}"/>
              </a:ext>
            </a:extLst>
          </p:cNvPr>
          <p:cNvSpPr>
            <a:spLocks noGrp="1"/>
          </p:cNvSpPr>
          <p:nvPr>
            <p:ph type="title"/>
          </p:nvPr>
        </p:nvSpPr>
        <p:spPr/>
        <p:txBody>
          <a:bodyPr/>
          <a:lstStyle/>
          <a:p>
            <a:r>
              <a:rPr lang="en-US" sz="3600" dirty="0"/>
              <a:t>Objectively Reasonable, Voluntary Sharing</a:t>
            </a:r>
          </a:p>
        </p:txBody>
      </p:sp>
      <p:sp>
        <p:nvSpPr>
          <p:cNvPr id="3" name="Content Placeholder 2">
            <a:extLst>
              <a:ext uri="{FF2B5EF4-FFF2-40B4-BE49-F238E27FC236}">
                <a16:creationId xmlns:a16="http://schemas.microsoft.com/office/drawing/2014/main" id="{B6EEBF63-E4DA-03B0-DE08-194EA5DF7E27}"/>
              </a:ext>
            </a:extLst>
          </p:cNvPr>
          <p:cNvSpPr>
            <a:spLocks noGrp="1"/>
          </p:cNvSpPr>
          <p:nvPr>
            <p:ph idx="1"/>
          </p:nvPr>
        </p:nvSpPr>
        <p:spPr/>
        <p:txBody>
          <a:bodyPr/>
          <a:lstStyle/>
          <a:p>
            <a:r>
              <a:rPr lang="en-US" sz="2800" i="1" dirty="0"/>
              <a:t>Hoffa, Miller, </a:t>
            </a:r>
            <a:r>
              <a:rPr lang="en-US" sz="2800" dirty="0"/>
              <a:t>and</a:t>
            </a:r>
            <a:r>
              <a:rPr lang="en-US" sz="2800" i="1" dirty="0"/>
              <a:t> Smith </a:t>
            </a:r>
            <a:r>
              <a:rPr lang="en-US" sz="2800" dirty="0"/>
              <a:t>infer the lack of an objectively reasonable expectation of privacy from the fact that they voluntarily shared information with a third party. Carpenter rejects this inference:</a:t>
            </a:r>
          </a:p>
          <a:p>
            <a:pPr lvl="1"/>
            <a:r>
              <a:rPr lang="en-US" sz="2200" b="0" i="0" u="none" strike="noStrike" baseline="0" dirty="0">
                <a:solidFill>
                  <a:srgbClr val="000000"/>
                </a:solidFill>
              </a:rPr>
              <a:t>It says that the “third-party doctrine partly stems from the notion that an individual has a reduced expectation of privacy in information knowingly shared with another. But the fact of ‘diminished privacy interests does not mean that the Fourth Amendment falls out of the picture entirely’.” Quoting </a:t>
            </a:r>
            <a:r>
              <a:rPr lang="en-US" sz="2200" b="0" i="1" u="none" strike="noStrike" baseline="0" dirty="0">
                <a:solidFill>
                  <a:srgbClr val="000000"/>
                </a:solidFill>
              </a:rPr>
              <a:t>Riley v. California</a:t>
            </a:r>
            <a:r>
              <a:rPr lang="en-US" sz="2200" b="0" i="0" u="none" strike="noStrike" baseline="0" dirty="0">
                <a:solidFill>
                  <a:srgbClr val="000000"/>
                </a:solidFill>
              </a:rPr>
              <a:t>, 573 U.S. 373, 382 (2014). </a:t>
            </a:r>
            <a:endParaRPr lang="en-US" sz="2200" dirty="0"/>
          </a:p>
        </p:txBody>
      </p:sp>
    </p:spTree>
    <p:extLst>
      <p:ext uri="{BB962C8B-B14F-4D97-AF65-F5344CB8AC3E}">
        <p14:creationId xmlns:p14="http://schemas.microsoft.com/office/powerpoint/2010/main" val="141937447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739FB-5F88-3E3C-95F6-C15D222717E6}"/>
              </a:ext>
            </a:extLst>
          </p:cNvPr>
          <p:cNvSpPr>
            <a:spLocks noGrp="1"/>
          </p:cNvSpPr>
          <p:nvPr>
            <p:ph type="title"/>
          </p:nvPr>
        </p:nvSpPr>
        <p:spPr/>
        <p:txBody>
          <a:bodyPr/>
          <a:lstStyle/>
          <a:p>
            <a:r>
              <a:rPr lang="en-US" dirty="0"/>
              <a:t>What Is Like </a:t>
            </a:r>
            <a:r>
              <a:rPr lang="en-US" i="1" dirty="0"/>
              <a:t>Carpenter</a:t>
            </a:r>
            <a:r>
              <a:rPr lang="en-US" dirty="0"/>
              <a:t>?</a:t>
            </a:r>
          </a:p>
        </p:txBody>
      </p:sp>
      <p:sp>
        <p:nvSpPr>
          <p:cNvPr id="3" name="Content Placeholder 2">
            <a:extLst>
              <a:ext uri="{FF2B5EF4-FFF2-40B4-BE49-F238E27FC236}">
                <a16:creationId xmlns:a16="http://schemas.microsoft.com/office/drawing/2014/main" id="{153F3C32-C21D-19D5-111A-EAF8F356338C}"/>
              </a:ext>
            </a:extLst>
          </p:cNvPr>
          <p:cNvSpPr>
            <a:spLocks noGrp="1"/>
          </p:cNvSpPr>
          <p:nvPr>
            <p:ph idx="1"/>
          </p:nvPr>
        </p:nvSpPr>
        <p:spPr/>
        <p:txBody>
          <a:bodyPr/>
          <a:lstStyle/>
          <a:p>
            <a:pPr marL="0" marR="0"/>
            <a:r>
              <a:rPr lang="en-US" dirty="0">
                <a:effectLst/>
                <a:ea typeface="Calibri" panose="020F0502020204030204" pitchFamily="34" charset="0"/>
                <a:cs typeface="Times New Roman" panose="02020603050405020304" pitchFamily="18" charset="0"/>
              </a:rPr>
              <a:t>The Court identifies four relevant features of data:</a:t>
            </a:r>
          </a:p>
          <a:p>
            <a:pPr marL="679450" lvl="2"/>
            <a:r>
              <a:rPr lang="en-US" sz="3000" dirty="0">
                <a:effectLst/>
                <a:ea typeface="Calibri" panose="020F0502020204030204" pitchFamily="34" charset="0"/>
                <a:cs typeface="Times New Roman" panose="02020603050405020304" pitchFamily="18" charset="0"/>
              </a:rPr>
              <a:t>Involuntary sharing</a:t>
            </a:r>
          </a:p>
          <a:p>
            <a:pPr marL="679450" lvl="2"/>
            <a:r>
              <a:rPr lang="en-US" sz="3000" dirty="0">
                <a:effectLst/>
                <a:ea typeface="Calibri" panose="020F0502020204030204" pitchFamily="34" charset="0"/>
                <a:cs typeface="Times New Roman" panose="02020603050405020304" pitchFamily="18" charset="0"/>
              </a:rPr>
              <a:t>An exhaustive chronicle</a:t>
            </a:r>
          </a:p>
          <a:p>
            <a:pPr marL="679450" lvl="2"/>
            <a:r>
              <a:rPr lang="en-US" sz="3000" dirty="0">
                <a:effectLst/>
                <a:ea typeface="Calibri" panose="020F0502020204030204" pitchFamily="34" charset="0"/>
                <a:cs typeface="Times New Roman" panose="02020603050405020304" pitchFamily="18" charset="0"/>
              </a:rPr>
              <a:t>An intimate window</a:t>
            </a:r>
          </a:p>
          <a:p>
            <a:pPr marL="679450" lvl="2"/>
            <a:r>
              <a:rPr lang="en-US" sz="3000" dirty="0">
                <a:effectLst/>
                <a:ea typeface="Calibri" panose="020F0502020204030204" pitchFamily="34" charset="0"/>
                <a:cs typeface="Times New Roman" panose="02020603050405020304" pitchFamily="18" charset="0"/>
              </a:rPr>
              <a:t>Retrospective quality</a:t>
            </a:r>
          </a:p>
          <a:p>
            <a:pPr marL="0" marR="0" indent="0">
              <a:buNone/>
            </a:pPr>
            <a:endParaRPr lang="en-US" sz="1800" dirty="0">
              <a:effectLst/>
              <a:latin typeface="Verdana" panose="020B060403050404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8867939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D33DE-C61B-22B3-26B2-84202720800C}"/>
              </a:ext>
            </a:extLst>
          </p:cNvPr>
          <p:cNvSpPr>
            <a:spLocks noGrp="1"/>
          </p:cNvSpPr>
          <p:nvPr>
            <p:ph type="title"/>
          </p:nvPr>
        </p:nvSpPr>
        <p:spPr/>
        <p:txBody>
          <a:bodyPr/>
          <a:lstStyle/>
          <a:p>
            <a:r>
              <a:rPr lang="en-US" dirty="0"/>
              <a:t>What Is Like CSLI?</a:t>
            </a:r>
          </a:p>
        </p:txBody>
      </p:sp>
      <p:sp>
        <p:nvSpPr>
          <p:cNvPr id="3" name="Content Placeholder 2">
            <a:extLst>
              <a:ext uri="{FF2B5EF4-FFF2-40B4-BE49-F238E27FC236}">
                <a16:creationId xmlns:a16="http://schemas.microsoft.com/office/drawing/2014/main" id="{B610293F-F1B9-9E96-A7FD-3839A6C0B8E0}"/>
              </a:ext>
            </a:extLst>
          </p:cNvPr>
          <p:cNvSpPr>
            <a:spLocks noGrp="1"/>
          </p:cNvSpPr>
          <p:nvPr>
            <p:ph idx="1"/>
          </p:nvPr>
        </p:nvSpPr>
        <p:spPr/>
        <p:txBody>
          <a:bodyPr/>
          <a:lstStyle/>
          <a:p>
            <a:r>
              <a:rPr lang="en-US" dirty="0"/>
              <a:t>Publicly accessible</a:t>
            </a:r>
          </a:p>
          <a:p>
            <a:pPr lvl="1"/>
            <a:r>
              <a:rPr lang="en-US" dirty="0"/>
              <a:t>Automated license plate readers</a:t>
            </a:r>
          </a:p>
          <a:p>
            <a:pPr lvl="1"/>
            <a:r>
              <a:rPr lang="en-US" dirty="0"/>
              <a:t>Surveillance drones</a:t>
            </a:r>
          </a:p>
          <a:p>
            <a:r>
              <a:rPr lang="en-US" dirty="0"/>
              <a:t>Held by third parties</a:t>
            </a:r>
          </a:p>
          <a:p>
            <a:pPr lvl="1"/>
            <a:r>
              <a:rPr lang="en-US" dirty="0"/>
              <a:t>Smart Car GPS Data</a:t>
            </a:r>
          </a:p>
          <a:p>
            <a:pPr lvl="1"/>
            <a:r>
              <a:rPr lang="en-US" dirty="0"/>
              <a:t>Reverse </a:t>
            </a:r>
            <a:r>
              <a:rPr lang="en-US"/>
              <a:t>location searches</a:t>
            </a:r>
            <a:endParaRPr lang="en-US" dirty="0"/>
          </a:p>
          <a:p>
            <a:pPr lvl="2"/>
            <a:r>
              <a:rPr lang="en-US" dirty="0"/>
              <a:t>Reveals geolocation data from hundreds to thousands of devices at once, most users not suspected of any wrongdoing. Does not currently satisfy probable cause or particularity. </a:t>
            </a:r>
          </a:p>
          <a:p>
            <a:endParaRPr lang="en-US" dirty="0"/>
          </a:p>
        </p:txBody>
      </p:sp>
    </p:spTree>
    <p:extLst>
      <p:ext uri="{BB962C8B-B14F-4D97-AF65-F5344CB8AC3E}">
        <p14:creationId xmlns:p14="http://schemas.microsoft.com/office/powerpoint/2010/main" val="252040919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2C8DAFD2-D53F-3596-6AC9-352A3AA08738}"/>
              </a:ext>
            </a:extLst>
          </p:cNvPr>
          <p:cNvSpPr>
            <a:spLocks noGrp="1" noChangeArrowheads="1"/>
          </p:cNvSpPr>
          <p:nvPr>
            <p:ph type="title"/>
          </p:nvPr>
        </p:nvSpPr>
        <p:spPr/>
        <p:txBody>
          <a:bodyPr/>
          <a:lstStyle/>
          <a:p>
            <a:r>
              <a:rPr lang="en-US" altLang="en-US" dirty="0"/>
              <a:t>A Final Issue </a:t>
            </a:r>
          </a:p>
        </p:txBody>
      </p:sp>
      <p:sp>
        <p:nvSpPr>
          <p:cNvPr id="25603" name="Content Placeholder 2">
            <a:extLst>
              <a:ext uri="{FF2B5EF4-FFF2-40B4-BE49-F238E27FC236}">
                <a16:creationId xmlns:a16="http://schemas.microsoft.com/office/drawing/2014/main" id="{0E3DD481-C30D-4685-36CF-028588C5FCA5}"/>
              </a:ext>
            </a:extLst>
          </p:cNvPr>
          <p:cNvSpPr>
            <a:spLocks noGrp="1" noChangeArrowheads="1"/>
          </p:cNvSpPr>
          <p:nvPr>
            <p:ph idx="1"/>
          </p:nvPr>
        </p:nvSpPr>
        <p:spPr>
          <a:xfrm>
            <a:off x="609600" y="1729979"/>
            <a:ext cx="8229600" cy="3398044"/>
          </a:xfrm>
        </p:spPr>
        <p:txBody>
          <a:bodyPr/>
          <a:lstStyle/>
          <a:p>
            <a:r>
              <a:rPr lang="en-US" altLang="en-US" dirty="0"/>
              <a:t>Alan is walking in an area known for gang violence and is carrying what appears to be a heavy metal object in a bandana. </a:t>
            </a:r>
          </a:p>
          <a:p>
            <a:r>
              <a:rPr lang="en-US" altLang="en-US" dirty="0"/>
              <a:t>The police stop and question him.</a:t>
            </a:r>
          </a:p>
          <a:p>
            <a:r>
              <a:rPr lang="en-US" altLang="en-US" dirty="0"/>
              <a:t> Should the police be able to stop and question him without a warrant or a subpoena? </a:t>
            </a:r>
          </a:p>
          <a:p>
            <a:r>
              <a:rPr lang="en-US" altLang="en-US" dirty="0"/>
              <a:t>(a) Yes</a:t>
            </a:r>
          </a:p>
          <a:p>
            <a:r>
              <a:rPr lang="en-US" altLang="en-US" dirty="0"/>
              <a:t>(b) No</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D8436-09C6-BF0C-1FD0-CE7547960631}"/>
              </a:ext>
            </a:extLst>
          </p:cNvPr>
          <p:cNvSpPr>
            <a:spLocks noGrp="1"/>
          </p:cNvSpPr>
          <p:nvPr>
            <p:ph type="title"/>
          </p:nvPr>
        </p:nvSpPr>
        <p:spPr/>
        <p:txBody>
          <a:bodyPr/>
          <a:lstStyle/>
          <a:p>
            <a:r>
              <a:rPr lang="en-US" dirty="0"/>
              <a:t>The Current Law</a:t>
            </a:r>
          </a:p>
        </p:txBody>
      </p:sp>
      <p:sp>
        <p:nvSpPr>
          <p:cNvPr id="3" name="Content Placeholder 2">
            <a:extLst>
              <a:ext uri="{FF2B5EF4-FFF2-40B4-BE49-F238E27FC236}">
                <a16:creationId xmlns:a16="http://schemas.microsoft.com/office/drawing/2014/main" id="{CF1DDA8C-FE94-DAFA-1C5B-1C33F6EBEFA1}"/>
              </a:ext>
            </a:extLst>
          </p:cNvPr>
          <p:cNvSpPr>
            <a:spLocks noGrp="1"/>
          </p:cNvSpPr>
          <p:nvPr>
            <p:ph idx="1"/>
          </p:nvPr>
        </p:nvSpPr>
        <p:spPr/>
        <p:txBody>
          <a:bodyPr/>
          <a:lstStyle/>
          <a:p>
            <a:r>
              <a:rPr lang="en-US" altLang="en-US" dirty="0"/>
              <a:t>The stop—known as a “Terry Stop”—requires only that the police officer have a “reasonable articulable suspicion” of involvement in criminal activity. </a:t>
            </a:r>
          </a:p>
          <a:p>
            <a:r>
              <a:rPr lang="en-US" altLang="en-US" dirty="0"/>
              <a:t>Alan was carrying a lock to a locksmith.</a:t>
            </a:r>
          </a:p>
          <a:p>
            <a:r>
              <a:rPr lang="en-US" altLang="en-US" dirty="0"/>
              <a:t>Just carrying a heavy object in a bandana is not enough. </a:t>
            </a:r>
            <a:endParaRPr lang="en-US" altLang="en-US" dirty="0">
              <a:ea typeface="Arial" panose="020B0604020202020204" pitchFamily="34" charset="0"/>
            </a:endParaRPr>
          </a:p>
          <a:p>
            <a:r>
              <a:rPr lang="en-US" altLang="en-US" dirty="0"/>
              <a:t>Now imagine more information from network analysis.</a:t>
            </a:r>
          </a:p>
          <a:p>
            <a:endParaRPr lang="en-US" altLang="en-US" dirty="0"/>
          </a:p>
          <a:p>
            <a:endParaRPr lang="en-US" dirty="0"/>
          </a:p>
        </p:txBody>
      </p:sp>
    </p:spTree>
    <p:extLst>
      <p:ext uri="{BB962C8B-B14F-4D97-AF65-F5344CB8AC3E}">
        <p14:creationId xmlns:p14="http://schemas.microsoft.com/office/powerpoint/2010/main" val="10140719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3170AB4B-2B2C-EA90-B159-6B3CB7671CC6}"/>
              </a:ext>
            </a:extLst>
          </p:cNvPr>
          <p:cNvSpPr>
            <a:spLocks noGrp="1" noChangeArrowheads="1"/>
          </p:cNvSpPr>
          <p:nvPr>
            <p:ph type="title"/>
          </p:nvPr>
        </p:nvSpPr>
        <p:spPr/>
        <p:txBody>
          <a:bodyPr/>
          <a:lstStyle/>
          <a:p>
            <a:r>
              <a:rPr lang="en-US" altLang="en-US"/>
              <a:t>More Information From Analysis</a:t>
            </a:r>
          </a:p>
        </p:txBody>
      </p:sp>
      <p:sp>
        <p:nvSpPr>
          <p:cNvPr id="27651" name="Content Placeholder 2">
            <a:extLst>
              <a:ext uri="{FF2B5EF4-FFF2-40B4-BE49-F238E27FC236}">
                <a16:creationId xmlns:a16="http://schemas.microsoft.com/office/drawing/2014/main" id="{EB5BB9D2-830E-8B4C-374C-894A3922E7D1}"/>
              </a:ext>
            </a:extLst>
          </p:cNvPr>
          <p:cNvSpPr>
            <a:spLocks noGrp="1" noChangeArrowheads="1"/>
          </p:cNvSpPr>
          <p:nvPr>
            <p:ph idx="1"/>
          </p:nvPr>
        </p:nvSpPr>
        <p:spPr>
          <a:xfrm>
            <a:off x="457200" y="1417638"/>
            <a:ext cx="8610600" cy="3783907"/>
          </a:xfrm>
        </p:spPr>
        <p:txBody>
          <a:bodyPr/>
          <a:lstStyle/>
          <a:p>
            <a:r>
              <a:rPr lang="en-US" altLang="en-US" sz="2400" dirty="0"/>
              <a:t>Suppose the police officer </a:t>
            </a:r>
          </a:p>
          <a:p>
            <a:pPr lvl="1"/>
            <a:r>
              <a:rPr lang="en-US" altLang="en-US" sz="2400" dirty="0">
                <a:ea typeface="Arial" panose="020B0604020202020204" pitchFamily="34" charset="0"/>
              </a:rPr>
              <a:t>uses facial recognition to identify Alan. </a:t>
            </a:r>
          </a:p>
          <a:p>
            <a:pPr lvl="1"/>
            <a:r>
              <a:rPr lang="en-US" altLang="en-US" sz="2400" dirty="0">
                <a:ea typeface="Arial" panose="020B0604020202020204" pitchFamily="34" charset="0"/>
              </a:rPr>
              <a:t>Discovers that an AI system assign Alan high risk of criminal behavior and identifies him as a gang member.</a:t>
            </a:r>
          </a:p>
          <a:p>
            <a:r>
              <a:rPr lang="en-US" altLang="en-US" sz="2400" dirty="0"/>
              <a:t>Does the officer have a reasonable articulable suspicion that Alan is involved in criminal activity?</a:t>
            </a:r>
          </a:p>
          <a:p>
            <a:r>
              <a:rPr lang="en-US" altLang="en-US" sz="2400" dirty="0"/>
              <a:t>(a) Yes</a:t>
            </a:r>
          </a:p>
          <a:p>
            <a:r>
              <a:rPr lang="en-US" altLang="en-US" sz="2400" dirty="0"/>
              <a:t>(b) No</a:t>
            </a:r>
          </a:p>
          <a:p>
            <a:r>
              <a:rPr lang="en-US" altLang="en-US" sz="2400" dirty="0"/>
              <a:t>(c) Not sure</a:t>
            </a:r>
            <a:endParaRPr lang="en-US" altLang="en-US" sz="21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FD8E798D-C0DB-C497-93CA-A2C30F4FDD65}"/>
              </a:ext>
            </a:extLst>
          </p:cNvPr>
          <p:cNvSpPr>
            <a:spLocks noGrp="1" noChangeArrowheads="1"/>
          </p:cNvSpPr>
          <p:nvPr>
            <p:ph type="title"/>
          </p:nvPr>
        </p:nvSpPr>
        <p:spPr/>
        <p:txBody>
          <a:bodyPr/>
          <a:lstStyle/>
          <a:p>
            <a:r>
              <a:rPr lang="en-US" altLang="en-US"/>
              <a:t>A Traditional Limit</a:t>
            </a:r>
          </a:p>
        </p:txBody>
      </p:sp>
      <p:sp>
        <p:nvSpPr>
          <p:cNvPr id="31747" name="Content Placeholder 2">
            <a:extLst>
              <a:ext uri="{FF2B5EF4-FFF2-40B4-BE49-F238E27FC236}">
                <a16:creationId xmlns:a16="http://schemas.microsoft.com/office/drawing/2014/main" id="{D36D7D1B-B5DD-3677-744B-3C97EA30F0FE}"/>
              </a:ext>
            </a:extLst>
          </p:cNvPr>
          <p:cNvSpPr>
            <a:spLocks noGrp="1" noChangeArrowheads="1"/>
          </p:cNvSpPr>
          <p:nvPr>
            <p:ph idx="1"/>
          </p:nvPr>
        </p:nvSpPr>
        <p:spPr>
          <a:xfrm>
            <a:off x="304800" y="1285875"/>
            <a:ext cx="8991600" cy="4286250"/>
          </a:xfrm>
        </p:spPr>
        <p:txBody>
          <a:bodyPr/>
          <a:lstStyle/>
          <a:p>
            <a:r>
              <a:rPr lang="en-US" altLang="en-US" dirty="0"/>
              <a:t>Traditionally, a police officer’s claim of a reasonable articulable suspicion of criminal involvement must be “particularized”—based on an explanatory narrative constructed around behavior observed in the context at the time. </a:t>
            </a:r>
          </a:p>
          <a:p>
            <a:pPr lvl="1"/>
            <a:r>
              <a:rPr lang="en-US" altLang="en-US" dirty="0">
                <a:ea typeface="Arial" panose="020B0604020202020204" pitchFamily="34" charset="0"/>
              </a:rPr>
              <a:t>In Alan’s case, you have to tell a story based on observed facts that the connects carrying the bandana significant probability of criminal involvement. </a:t>
            </a:r>
          </a:p>
          <a:p>
            <a:r>
              <a:rPr lang="en-US" altLang="en-US" dirty="0"/>
              <a:t>Is a statistical prediction from an AI system “particularized”?</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282F1-6357-49EC-E7A3-D324FBF0695B}"/>
              </a:ext>
            </a:extLst>
          </p:cNvPr>
          <p:cNvSpPr>
            <a:spLocks noGrp="1"/>
          </p:cNvSpPr>
          <p:nvPr>
            <p:ph type="title"/>
          </p:nvPr>
        </p:nvSpPr>
        <p:spPr/>
        <p:txBody>
          <a:bodyPr/>
          <a:lstStyle/>
          <a:p>
            <a:r>
              <a:rPr lang="en-US" dirty="0"/>
              <a:t>A Recent Case</a:t>
            </a:r>
          </a:p>
        </p:txBody>
      </p:sp>
      <p:sp>
        <p:nvSpPr>
          <p:cNvPr id="3" name="Content Placeholder 2">
            <a:extLst>
              <a:ext uri="{FF2B5EF4-FFF2-40B4-BE49-F238E27FC236}">
                <a16:creationId xmlns:a16="http://schemas.microsoft.com/office/drawing/2014/main" id="{242B04EB-2061-05BC-F191-E77073976190}"/>
              </a:ext>
            </a:extLst>
          </p:cNvPr>
          <p:cNvSpPr>
            <a:spLocks noGrp="1"/>
          </p:cNvSpPr>
          <p:nvPr>
            <p:ph idx="1"/>
          </p:nvPr>
        </p:nvSpPr>
        <p:spPr>
          <a:xfrm>
            <a:off x="457200" y="1729978"/>
            <a:ext cx="8305800" cy="4062413"/>
          </a:xfrm>
        </p:spPr>
        <p:txBody>
          <a:bodyPr/>
          <a:lstStyle/>
          <a:p>
            <a:r>
              <a:rPr lang="en-US" sz="2800" dirty="0">
                <a:latin typeface="Arial (Body)"/>
              </a:rPr>
              <a:t>Kansas v. Glover, US Supreme Court, </a:t>
            </a:r>
            <a:r>
              <a:rPr lang="en-US" sz="2800" dirty="0">
                <a:solidFill>
                  <a:srgbClr val="000000"/>
                </a:solidFill>
                <a:latin typeface="Arial (Body)"/>
                <a:ea typeface="Times New Roman" panose="02020603050405020304" pitchFamily="18" charset="0"/>
                <a:cs typeface="Times New Roman" panose="02020603050405020304" pitchFamily="18" charset="0"/>
              </a:rPr>
              <a:t>140 </a:t>
            </a:r>
            <a:r>
              <a:rPr lang="en-US" sz="2800" dirty="0" err="1">
                <a:solidFill>
                  <a:srgbClr val="000000"/>
                </a:solidFill>
                <a:latin typeface="Arial (Body)"/>
                <a:ea typeface="Times New Roman" panose="02020603050405020304" pitchFamily="18" charset="0"/>
                <a:cs typeface="Times New Roman" panose="02020603050405020304" pitchFamily="18" charset="0"/>
              </a:rPr>
              <a:t>S.Ct</a:t>
            </a:r>
            <a:r>
              <a:rPr lang="en-US" sz="2800" dirty="0">
                <a:solidFill>
                  <a:srgbClr val="000000"/>
                </a:solidFill>
                <a:latin typeface="Arial (Body)"/>
                <a:ea typeface="Times New Roman" panose="02020603050405020304" pitchFamily="18" charset="0"/>
                <a:cs typeface="Times New Roman" panose="02020603050405020304" pitchFamily="18" charset="0"/>
              </a:rPr>
              <a:t>. 1183 (2020).</a:t>
            </a:r>
          </a:p>
          <a:p>
            <a:pPr marL="340519" lvl="1">
              <a:lnSpc>
                <a:spcPct val="107000"/>
              </a:lnSpc>
              <a:spcBef>
                <a:spcPts val="0"/>
              </a:spcBef>
              <a:spcAft>
                <a:spcPts val="0"/>
              </a:spcAft>
            </a:pPr>
            <a:r>
              <a:rPr lang="en-US" sz="2400" dirty="0">
                <a:solidFill>
                  <a:srgbClr val="000000"/>
                </a:solidFill>
                <a:latin typeface="Arial (Body)"/>
                <a:ea typeface="Times New Roman" panose="02020603050405020304" pitchFamily="18" charset="0"/>
                <a:cs typeface="Times New Roman" panose="02020603050405020304" pitchFamily="18" charset="0"/>
              </a:rPr>
              <a:t>Deputy </a:t>
            </a:r>
            <a:r>
              <a:rPr lang="en-US" sz="2400" dirty="0" err="1">
                <a:solidFill>
                  <a:srgbClr val="000000"/>
                </a:solidFill>
                <a:latin typeface="Arial (Body)"/>
                <a:ea typeface="Times New Roman" panose="02020603050405020304" pitchFamily="18" charset="0"/>
                <a:cs typeface="Times New Roman" panose="02020603050405020304" pitchFamily="18" charset="0"/>
              </a:rPr>
              <a:t>Mehrer</a:t>
            </a:r>
            <a:r>
              <a:rPr lang="en-US" sz="2400" dirty="0">
                <a:solidFill>
                  <a:srgbClr val="000000"/>
                </a:solidFill>
                <a:latin typeface="Arial (Body)"/>
                <a:ea typeface="Times New Roman" panose="02020603050405020304" pitchFamily="18" charset="0"/>
                <a:cs typeface="Times New Roman" panose="02020603050405020304" pitchFamily="18" charset="0"/>
              </a:rPr>
              <a:t> saw a pickup truck with Kansas plate 295ATJ. He ran the plate through the Kansas Department of Revenue's file service to find the truck was registered to Glover, who had a revoked driver's license. He assumed the registered owner of the truck was also the driver.</a:t>
            </a:r>
            <a:endParaRPr lang="en-US" sz="2400" dirty="0">
              <a:latin typeface="Arial (Body)"/>
              <a:ea typeface="Times New Roman" panose="02020603050405020304" pitchFamily="18" charset="0"/>
              <a:cs typeface="Times New Roman" panose="02020603050405020304" pitchFamily="18" charset="0"/>
            </a:endParaRPr>
          </a:p>
          <a:p>
            <a:pPr marL="340519" lvl="1">
              <a:lnSpc>
                <a:spcPct val="107000"/>
              </a:lnSpc>
              <a:spcBef>
                <a:spcPts val="0"/>
              </a:spcBef>
              <a:spcAft>
                <a:spcPts val="0"/>
              </a:spcAft>
            </a:pPr>
            <a:r>
              <a:rPr lang="en-US" sz="2400" dirty="0">
                <a:solidFill>
                  <a:srgbClr val="000000"/>
                </a:solidFill>
                <a:latin typeface="Arial (Body)"/>
                <a:ea typeface="Times New Roman" panose="02020603050405020304" pitchFamily="18" charset="0"/>
                <a:cs typeface="Times New Roman" panose="02020603050405020304" pitchFamily="18" charset="0"/>
              </a:rPr>
              <a:t>He did not observe any traffic infractions and based solely on the information that the registered owner of the truck was revoked, he stopped the truck. </a:t>
            </a:r>
            <a:endParaRPr lang="en-US" sz="2400" dirty="0">
              <a:latin typeface="Arial (Body)"/>
              <a:ea typeface="Times New Roman" panose="02020603050405020304" pitchFamily="18" charset="0"/>
              <a:cs typeface="Times New Roman" panose="02020603050405020304" pitchFamily="18" charset="0"/>
            </a:endParaRPr>
          </a:p>
          <a:p>
            <a:pPr marL="0" indent="0">
              <a:buNone/>
            </a:pPr>
            <a:endParaRPr lang="en-US" sz="2100" dirty="0">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1471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ED19E-6D46-6231-24FC-5199B1381777}"/>
              </a:ext>
            </a:extLst>
          </p:cNvPr>
          <p:cNvSpPr>
            <a:spLocks noGrp="1"/>
          </p:cNvSpPr>
          <p:nvPr>
            <p:ph type="title"/>
          </p:nvPr>
        </p:nvSpPr>
        <p:spPr/>
        <p:txBody>
          <a:bodyPr/>
          <a:lstStyle/>
          <a:p>
            <a:pPr>
              <a:defRPr/>
            </a:pPr>
            <a:r>
              <a:rPr lang="en-US" sz="3200" dirty="0"/>
              <a:t>A Question of How High the Hurdle Should Be</a:t>
            </a:r>
          </a:p>
        </p:txBody>
      </p:sp>
      <p:sp>
        <p:nvSpPr>
          <p:cNvPr id="3" name="Content Placeholder 2">
            <a:extLst>
              <a:ext uri="{FF2B5EF4-FFF2-40B4-BE49-F238E27FC236}">
                <a16:creationId xmlns:a16="http://schemas.microsoft.com/office/drawing/2014/main" id="{CB227771-B78D-79AB-D7A8-6468D89E8BA4}"/>
              </a:ext>
            </a:extLst>
          </p:cNvPr>
          <p:cNvSpPr>
            <a:spLocks noGrp="1"/>
          </p:cNvSpPr>
          <p:nvPr>
            <p:ph idx="1"/>
          </p:nvPr>
        </p:nvSpPr>
        <p:spPr/>
        <p:txBody>
          <a:bodyPr/>
          <a:lstStyle/>
          <a:p>
            <a:pPr>
              <a:defRPr/>
            </a:pPr>
            <a:r>
              <a:rPr lang="en-US" dirty="0"/>
              <a:t>The state is institutionalize power. </a:t>
            </a:r>
          </a:p>
          <a:p>
            <a:pPr>
              <a:defRPr/>
            </a:pPr>
            <a:r>
              <a:rPr lang="en-US" dirty="0"/>
              <a:t>Power corrupts.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F40CD8D1-0258-FA80-AB05-CAA5E36705F0}"/>
              </a:ext>
            </a:extLst>
          </p:cNvPr>
          <p:cNvSpPr>
            <a:spLocks noGrp="1"/>
          </p:cNvSpPr>
          <p:nvPr>
            <p:ph type="title"/>
          </p:nvPr>
        </p:nvSpPr>
        <p:spPr/>
        <p:txBody>
          <a:bodyPr/>
          <a:lstStyle/>
          <a:p>
            <a:pPr>
              <a:defRPr/>
            </a:pPr>
            <a:r>
              <a:rPr lang="en-US"/>
              <a:t>The Warrant Requirement</a:t>
            </a:r>
          </a:p>
        </p:txBody>
      </p:sp>
      <p:sp>
        <p:nvSpPr>
          <p:cNvPr id="7171" name="Content Placeholder 2">
            <a:extLst>
              <a:ext uri="{FF2B5EF4-FFF2-40B4-BE49-F238E27FC236}">
                <a16:creationId xmlns:a16="http://schemas.microsoft.com/office/drawing/2014/main" id="{699A714E-5069-25AC-C3E4-D2D6071966FB}"/>
              </a:ext>
            </a:extLst>
          </p:cNvPr>
          <p:cNvSpPr>
            <a:spLocks noGrp="1"/>
          </p:cNvSpPr>
          <p:nvPr>
            <p:ph idx="1"/>
          </p:nvPr>
        </p:nvSpPr>
        <p:spPr>
          <a:xfrm>
            <a:off x="457200" y="1219200"/>
            <a:ext cx="8229600" cy="5410200"/>
          </a:xfrm>
        </p:spPr>
        <p:txBody>
          <a:bodyPr/>
          <a:lstStyle/>
          <a:p>
            <a:pPr>
              <a:defRPr/>
            </a:pPr>
            <a:r>
              <a:rPr lang="en-US" altLang="en-US" b="1">
                <a:ea typeface="ＭＳ Ｐゴシック" pitchFamily="34" charset="-128"/>
              </a:rPr>
              <a:t>A warrant </a:t>
            </a:r>
            <a:r>
              <a:rPr lang="en-US" altLang="en-US">
                <a:ea typeface="ＭＳ Ｐゴシック" pitchFamily="34" charset="-128"/>
              </a:rPr>
              <a:t>is a written order signed by a court authorizing a law-enforcement officer to conduct a search, seizure, or arrest.</a:t>
            </a:r>
          </a:p>
          <a:p>
            <a:pPr>
              <a:defRPr/>
            </a:pPr>
            <a:r>
              <a:rPr lang="en-US" altLang="en-US" b="1">
                <a:ea typeface="ＭＳ Ｐゴシック" pitchFamily="34" charset="-128"/>
              </a:rPr>
              <a:t>Probable cause </a:t>
            </a:r>
            <a:r>
              <a:rPr lang="en-US" altLang="en-US">
                <a:ea typeface="ＭＳ Ｐゴシック" pitchFamily="34" charset="-128"/>
              </a:rPr>
              <a:t>exists when the facts and circumstances within the police officer's knowledge provide a reasonably trustworthy basis for a man of reasonable caution to believe that a criminal offense has been committed or is about to take place</a:t>
            </a:r>
          </a:p>
          <a:p>
            <a:pPr lvl="1">
              <a:defRPr/>
            </a:pPr>
            <a:r>
              <a:rPr lang="en-US" altLang="en-US">
                <a:ea typeface="ＭＳ Ｐゴシック" pitchFamily="34" charset="-128"/>
              </a:rPr>
              <a:t>See </a:t>
            </a:r>
            <a:r>
              <a:rPr lang="en-US" altLang="en-US" i="1">
                <a:ea typeface="ＭＳ Ｐゴシック" pitchFamily="34" charset="-128"/>
              </a:rPr>
              <a:t>Carroll v. United States</a:t>
            </a:r>
            <a:r>
              <a:rPr lang="en-US" altLang="en-US">
                <a:ea typeface="ＭＳ Ｐゴシック" pitchFamily="34" charset="-128"/>
              </a:rPr>
              <a:t>, 267 U.S. 132 [1925].</a:t>
            </a:r>
          </a:p>
          <a:p>
            <a:pPr>
              <a:defRPr/>
            </a:pPr>
            <a:endParaRPr lang="en-US" altLang="en-US">
              <a:ea typeface="ＭＳ Ｐゴシック" pitchFamily="34" charset="-128"/>
            </a:endParaRPr>
          </a:p>
          <a:p>
            <a:pPr>
              <a:defRPr/>
            </a:pPr>
            <a:endParaRPr lang="en-US" altLang="en-US">
              <a:ea typeface="ＭＳ Ｐゴシック" pitchFamily="34" charset="-128"/>
            </a:endParaRPr>
          </a:p>
          <a:p>
            <a:pPr>
              <a:defRPr/>
            </a:pPr>
            <a:endParaRPr lang="en-US" altLang="en-US">
              <a:ea typeface="ＭＳ Ｐゴシック" pitchFamily="34"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47D76C7D-736B-8BF3-7095-71C0BD7A4D19}"/>
              </a:ext>
            </a:extLst>
          </p:cNvPr>
          <p:cNvSpPr>
            <a:spLocks noGrp="1"/>
          </p:cNvSpPr>
          <p:nvPr>
            <p:ph type="title"/>
          </p:nvPr>
        </p:nvSpPr>
        <p:spPr/>
        <p:txBody>
          <a:bodyPr/>
          <a:lstStyle/>
          <a:p>
            <a:pPr>
              <a:defRPr/>
            </a:pPr>
            <a:r>
              <a:rPr lang="en-US"/>
              <a:t>The Warrant Requirement</a:t>
            </a:r>
          </a:p>
        </p:txBody>
      </p:sp>
      <p:sp>
        <p:nvSpPr>
          <p:cNvPr id="8195" name="Content Placeholder 2">
            <a:extLst>
              <a:ext uri="{FF2B5EF4-FFF2-40B4-BE49-F238E27FC236}">
                <a16:creationId xmlns:a16="http://schemas.microsoft.com/office/drawing/2014/main" id="{6D8715B0-226E-E394-627E-9AD28BCD8F15}"/>
              </a:ext>
            </a:extLst>
          </p:cNvPr>
          <p:cNvSpPr>
            <a:spLocks noGrp="1"/>
          </p:cNvSpPr>
          <p:nvPr>
            <p:ph idx="1"/>
          </p:nvPr>
        </p:nvSpPr>
        <p:spPr/>
        <p:txBody>
          <a:bodyPr/>
          <a:lstStyle/>
          <a:p>
            <a:pPr>
              <a:defRPr/>
            </a:pPr>
            <a:r>
              <a:rPr lang="en-US" altLang="en-US" b="1">
                <a:ea typeface="ＭＳ Ｐゴシック" pitchFamily="34" charset="-128"/>
              </a:rPr>
              <a:t>Particularly describing</a:t>
            </a:r>
            <a:r>
              <a:rPr lang="en-US" altLang="en-US">
                <a:ea typeface="ＭＳ Ｐゴシック" pitchFamily="34" charset="-128"/>
              </a:rPr>
              <a:t>:  Warrants must provide enough detail so that an officer with the warrant can ascertain with reasonable effort the persons and places identified in the warrant. </a:t>
            </a:r>
          </a:p>
          <a:p>
            <a:pPr>
              <a:defRPr/>
            </a:pPr>
            <a:r>
              <a:rPr lang="en-US" altLang="en-US" b="1">
                <a:ea typeface="ＭＳ Ｐゴシック" pitchFamily="34" charset="-128"/>
              </a:rPr>
              <a:t>Neutrality</a:t>
            </a:r>
            <a:r>
              <a:rPr lang="en-US" altLang="en-US">
                <a:ea typeface="ＭＳ Ｐゴシック" pitchFamily="34" charset="-128"/>
              </a:rPr>
              <a:t>; The magistrate before whom an officer applies for a warrant must be neutral and detached. </a:t>
            </a:r>
          </a:p>
          <a:p>
            <a:pPr>
              <a:buFont typeface="Wingdings" panose="05000000000000000000" pitchFamily="2" charset="2"/>
              <a:buNone/>
              <a:defRPr/>
            </a:pPr>
            <a:endParaRPr lang="en-US" altLang="en-US">
              <a:ea typeface="ＭＳ Ｐゴシック" pitchFamily="34" charset="-128"/>
            </a:endParaRPr>
          </a:p>
          <a:p>
            <a:pPr>
              <a:defRPr/>
            </a:pPr>
            <a:endParaRPr lang="en-US" altLang="en-US">
              <a:ea typeface="ＭＳ Ｐゴシック" pitchFamily="34"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B9559-B7D7-8994-12A5-5AAE7B7BCF21}"/>
              </a:ext>
            </a:extLst>
          </p:cNvPr>
          <p:cNvSpPr>
            <a:spLocks noGrp="1"/>
          </p:cNvSpPr>
          <p:nvPr>
            <p:ph type="title"/>
          </p:nvPr>
        </p:nvSpPr>
        <p:spPr/>
        <p:txBody>
          <a:bodyPr/>
          <a:lstStyle/>
          <a:p>
            <a:r>
              <a:rPr lang="en-US" dirty="0"/>
              <a:t>A Recurrent Problem</a:t>
            </a:r>
          </a:p>
        </p:txBody>
      </p:sp>
      <p:sp>
        <p:nvSpPr>
          <p:cNvPr id="3" name="Content Placeholder 2">
            <a:extLst>
              <a:ext uri="{FF2B5EF4-FFF2-40B4-BE49-F238E27FC236}">
                <a16:creationId xmlns:a16="http://schemas.microsoft.com/office/drawing/2014/main" id="{2A5344E1-F8CE-5FA5-E5D8-672CB72D1C38}"/>
              </a:ext>
            </a:extLst>
          </p:cNvPr>
          <p:cNvSpPr>
            <a:spLocks noGrp="1"/>
          </p:cNvSpPr>
          <p:nvPr>
            <p:ph idx="1"/>
          </p:nvPr>
        </p:nvSpPr>
        <p:spPr/>
        <p:txBody>
          <a:bodyPr/>
          <a:lstStyle/>
          <a:p>
            <a:r>
              <a:rPr lang="en-US" dirty="0"/>
              <a:t>Law enforcement needs data to establish probable cause. </a:t>
            </a:r>
          </a:p>
          <a:p>
            <a:r>
              <a:rPr lang="en-US" dirty="0"/>
              <a:t>So you can’t require a warrant for </a:t>
            </a:r>
            <a:r>
              <a:rPr lang="en-US" i="1" dirty="0"/>
              <a:t>every</a:t>
            </a:r>
            <a:r>
              <a:rPr lang="en-US" dirty="0"/>
              <a:t> government acquisition of data.  </a:t>
            </a:r>
          </a:p>
          <a:p>
            <a:r>
              <a:rPr lang="en-US" dirty="0"/>
              <a:t>So which one’s require a warrant?</a:t>
            </a:r>
          </a:p>
        </p:txBody>
      </p:sp>
    </p:spTree>
    <p:extLst>
      <p:ext uri="{BB962C8B-B14F-4D97-AF65-F5344CB8AC3E}">
        <p14:creationId xmlns:p14="http://schemas.microsoft.com/office/powerpoint/2010/main" val="914520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8731C-8321-7B5F-D27E-899B4B31D95D}"/>
              </a:ext>
            </a:extLst>
          </p:cNvPr>
          <p:cNvSpPr>
            <a:spLocks noGrp="1"/>
          </p:cNvSpPr>
          <p:nvPr>
            <p:ph type="title"/>
          </p:nvPr>
        </p:nvSpPr>
        <p:spPr/>
        <p:txBody>
          <a:bodyPr/>
          <a:lstStyle/>
          <a:p>
            <a:pPr>
              <a:defRPr/>
            </a:pPr>
            <a:r>
              <a:rPr lang="en-US" dirty="0"/>
              <a:t>Confidential Informants</a:t>
            </a:r>
          </a:p>
        </p:txBody>
      </p:sp>
      <p:sp>
        <p:nvSpPr>
          <p:cNvPr id="3" name="Content Placeholder 2">
            <a:extLst>
              <a:ext uri="{FF2B5EF4-FFF2-40B4-BE49-F238E27FC236}">
                <a16:creationId xmlns:a16="http://schemas.microsoft.com/office/drawing/2014/main" id="{100B4493-2CA8-209D-8C4E-9B046A325896}"/>
              </a:ext>
            </a:extLst>
          </p:cNvPr>
          <p:cNvSpPr>
            <a:spLocks noGrp="1"/>
          </p:cNvSpPr>
          <p:nvPr>
            <p:ph idx="1"/>
          </p:nvPr>
        </p:nvSpPr>
        <p:spPr>
          <a:xfrm>
            <a:off x="457200" y="1295400"/>
            <a:ext cx="8229600" cy="5410200"/>
          </a:xfrm>
        </p:spPr>
        <p:txBody>
          <a:bodyPr/>
          <a:lstStyle/>
          <a:p>
            <a:pPr marL="342900" lvl="2" indent="-342900">
              <a:defRPr/>
            </a:pPr>
            <a:r>
              <a:rPr lang="en-US" sz="3000" dirty="0"/>
              <a:t>Should the police be able to use confidential informants without a warrant?</a:t>
            </a:r>
          </a:p>
          <a:p>
            <a:pPr lvl="1">
              <a:defRPr/>
            </a:pPr>
            <a:r>
              <a:rPr lang="en-US" dirty="0"/>
              <a:t>A confidential informant is "any individual who provides useful and credible information to a Justice Law Enforcement Agency (JLEA) regarding felonious criminal activities and from whom the JLEA expects or intends to obtain additional useful and credible information regarding such activities in the future.“</a:t>
            </a:r>
          </a:p>
          <a:p>
            <a:pPr lvl="3">
              <a:defRPr/>
            </a:pPr>
            <a:r>
              <a:rPr lang="en-US" dirty="0"/>
              <a:t>CI Guidelines§I.B.6 at B-8.</a:t>
            </a:r>
          </a:p>
          <a:p>
            <a:pPr>
              <a:defRPr/>
            </a:pPr>
            <a:r>
              <a:rPr lang="en-US" dirty="0"/>
              <a:t>(a) Yes</a:t>
            </a:r>
          </a:p>
          <a:p>
            <a:pPr>
              <a:defRPr/>
            </a:pPr>
            <a:r>
              <a:rPr lang="en-US" dirty="0"/>
              <a:t>(b) No</a:t>
            </a:r>
          </a:p>
        </p:txBody>
      </p:sp>
    </p:spTree>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3392</TotalTime>
  <Words>3416</Words>
  <Application>Microsoft Office PowerPoint</Application>
  <PresentationFormat>On-screen Show (4:3)</PresentationFormat>
  <Paragraphs>228</Paragraphs>
  <Slides>49</Slides>
  <Notes>19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49</vt:i4>
      </vt:variant>
    </vt:vector>
  </HeadingPairs>
  <TitlesOfParts>
    <vt:vector size="58" baseType="lpstr">
      <vt:lpstr>ＭＳ Ｐゴシック</vt:lpstr>
      <vt:lpstr>Arial</vt:lpstr>
      <vt:lpstr>Arial (Body)</vt:lpstr>
      <vt:lpstr>Calibri</vt:lpstr>
      <vt:lpstr>Garamond</vt:lpstr>
      <vt:lpstr>Times New Roman</vt:lpstr>
      <vt:lpstr>Verdana</vt:lpstr>
      <vt:lpstr>Wingdings</vt:lpstr>
      <vt:lpstr>Edge</vt:lpstr>
      <vt:lpstr>4th Amendment</vt:lpstr>
      <vt:lpstr>Where It Fits</vt:lpstr>
      <vt:lpstr>4th Amendment</vt:lpstr>
      <vt:lpstr>So . . .</vt:lpstr>
      <vt:lpstr>A Question of How High the Hurdle Should Be</vt:lpstr>
      <vt:lpstr>The Warrant Requirement</vt:lpstr>
      <vt:lpstr>The Warrant Requirement</vt:lpstr>
      <vt:lpstr>A Recurrent Problem</vt:lpstr>
      <vt:lpstr>Confidential Informants</vt:lpstr>
      <vt:lpstr>Bank Accounts</vt:lpstr>
      <vt:lpstr>Law Enforcement Opinion</vt:lpstr>
      <vt:lpstr>Law Enforcement Opinion</vt:lpstr>
      <vt:lpstr>Six Cases</vt:lpstr>
      <vt:lpstr>Confidential Informants  </vt:lpstr>
      <vt:lpstr>The Risk of Disclosure to Others</vt:lpstr>
      <vt:lpstr>The Third Party Doctrine</vt:lpstr>
      <vt:lpstr>Justice Brennan’s Doubts</vt:lpstr>
      <vt:lpstr>Similar Concerns</vt:lpstr>
      <vt:lpstr>Katz v. United States</vt:lpstr>
      <vt:lpstr>The Phone Booth Enclosure</vt:lpstr>
      <vt:lpstr>The Katz Test</vt:lpstr>
      <vt:lpstr>Smith v. Maryland </vt:lpstr>
      <vt:lpstr>The Use of the Pen Register </vt:lpstr>
      <vt:lpstr>The Majority and the Katz Test</vt:lpstr>
      <vt:lpstr>Marshall’s Dissent</vt:lpstr>
      <vt:lpstr>Marshall: Objective Reasonableness</vt:lpstr>
      <vt:lpstr>When Are Expectations Reasonable?</vt:lpstr>
      <vt:lpstr>Reasonable Expectations</vt:lpstr>
      <vt:lpstr>The ECPA</vt:lpstr>
      <vt:lpstr>Riley v. California</vt:lpstr>
      <vt:lpstr>A Warrant Was Required</vt:lpstr>
      <vt:lpstr>Alternative to 3rd Party Disclosure?</vt:lpstr>
      <vt:lpstr>United States v. Carpenter (2018)</vt:lpstr>
      <vt:lpstr>Cell Site Location Data</vt:lpstr>
      <vt:lpstr>Phone Company Data Collection</vt:lpstr>
      <vt:lpstr>Carpenter Summary of Appeals Court</vt:lpstr>
      <vt:lpstr>The Supreme Court</vt:lpstr>
      <vt:lpstr>Carpenter: Seeking to Keep Private</vt:lpstr>
      <vt:lpstr>Carpenter: Voluntariness and Risk</vt:lpstr>
      <vt:lpstr>Justice Brennan’s Doubts</vt:lpstr>
      <vt:lpstr>The Court’s Holding</vt:lpstr>
      <vt:lpstr>Objectively Reasonable, Voluntary Sharing</vt:lpstr>
      <vt:lpstr>What Is Like Carpenter?</vt:lpstr>
      <vt:lpstr>What Is Like CSLI?</vt:lpstr>
      <vt:lpstr>A Final Issue </vt:lpstr>
      <vt:lpstr>The Current Law</vt:lpstr>
      <vt:lpstr>More Information From Analysis</vt:lpstr>
      <vt:lpstr>A Traditional Limit</vt:lpstr>
      <vt:lpstr>A Recent Case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dc:creator>
  <cp:lastModifiedBy>richard warner richardwarner</cp:lastModifiedBy>
  <cp:revision>921</cp:revision>
  <dcterms:created xsi:type="dcterms:W3CDTF">2004-03-08T21:13:20Z</dcterms:created>
  <dcterms:modified xsi:type="dcterms:W3CDTF">2025-02-19T20:36:55Z</dcterms:modified>
</cp:coreProperties>
</file>